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6"/>
  </p:notesMasterIdLst>
  <p:sldIdLst>
    <p:sldId id="256" r:id="rId2"/>
    <p:sldId id="309" r:id="rId3"/>
    <p:sldId id="292" r:id="rId4"/>
    <p:sldId id="289" r:id="rId5"/>
    <p:sldId id="286" r:id="rId6"/>
    <p:sldId id="674" r:id="rId7"/>
    <p:sldId id="288" r:id="rId8"/>
    <p:sldId id="328" r:id="rId9"/>
    <p:sldId id="329" r:id="rId10"/>
    <p:sldId id="330" r:id="rId11"/>
    <p:sldId id="294" r:id="rId12"/>
    <p:sldId id="464" r:id="rId13"/>
    <p:sldId id="530" r:id="rId14"/>
    <p:sldId id="465" r:id="rId15"/>
    <p:sldId id="466" r:id="rId16"/>
    <p:sldId id="467" r:id="rId17"/>
    <p:sldId id="528" r:id="rId18"/>
    <p:sldId id="531" r:id="rId19"/>
    <p:sldId id="532" r:id="rId20"/>
    <p:sldId id="533" r:id="rId21"/>
    <p:sldId id="259" r:id="rId22"/>
    <p:sldId id="718" r:id="rId23"/>
    <p:sldId id="278" r:id="rId24"/>
    <p:sldId id="291" r:id="rId25"/>
    <p:sldId id="295" r:id="rId26"/>
    <p:sldId id="282" r:id="rId27"/>
    <p:sldId id="296" r:id="rId28"/>
    <p:sldId id="297" r:id="rId29"/>
    <p:sldId id="299" r:id="rId30"/>
    <p:sldId id="300" r:id="rId31"/>
    <p:sldId id="298" r:id="rId32"/>
    <p:sldId id="496" r:id="rId33"/>
    <p:sldId id="284" r:id="rId34"/>
    <p:sldId id="356" r:id="rId35"/>
    <p:sldId id="306" r:id="rId36"/>
    <p:sldId id="721" r:id="rId37"/>
    <p:sldId id="351" r:id="rId38"/>
    <p:sldId id="452" r:id="rId39"/>
    <p:sldId id="453" r:id="rId40"/>
    <p:sldId id="725" r:id="rId41"/>
    <p:sldId id="726" r:id="rId42"/>
    <p:sldId id="727" r:id="rId43"/>
    <p:sldId id="728" r:id="rId44"/>
    <p:sldId id="729" r:id="rId45"/>
    <p:sldId id="730" r:id="rId46"/>
    <p:sldId id="731" r:id="rId47"/>
    <p:sldId id="732" r:id="rId48"/>
    <p:sldId id="733" r:id="rId49"/>
    <p:sldId id="722" r:id="rId50"/>
    <p:sldId id="724" r:id="rId51"/>
    <p:sldId id="723" r:id="rId52"/>
    <p:sldId id="414" r:id="rId53"/>
    <p:sldId id="353" r:id="rId54"/>
    <p:sldId id="407" r:id="rId55"/>
  </p:sldIdLst>
  <p:sldSz cx="9144000" cy="6858000" type="screen4x3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76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202B0CA-FC54-4496-8BCA-5EF66A818D29}" styleName="Estilo o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868" autoAdjust="0"/>
    <p:restoredTop sz="81431" autoAdjust="0"/>
  </p:normalViewPr>
  <p:slideViewPr>
    <p:cSldViewPr snapToGrid="0" snapToObjects="1">
      <p:cViewPr varScale="1">
        <p:scale>
          <a:sx n="117" d="100"/>
          <a:sy n="117" d="100"/>
        </p:scale>
        <p:origin x="376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85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VIGENCIA%202023\FIANANCIERA\DICIEMBRE%202023\CONSOLIDADO%20FACTURACION%20FINANCIERA%20OK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8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5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6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7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'SIHO 2023 SEPTIEMBRE'!$B$1</c:f>
              <c:strCache>
                <c:ptCount val="1"/>
                <c:pt idx="0">
                  <c:v>facturado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'SIHO 2023 SEPTIEMBRE'!$A$2:$A$9</c:f>
              <c:strCache>
                <c:ptCount val="8"/>
                <c:pt idx="0">
                  <c:v>Régimen Contributivo</c:v>
                </c:pt>
                <c:pt idx="1">
                  <c:v>Régimen Subsidiado capitacion </c:v>
                </c:pt>
                <c:pt idx="2">
                  <c:v>Régimen Subsidiado evento </c:v>
                </c:pt>
                <c:pt idx="3">
                  <c:v>Población Pobre en lo No Cubierto con Subsidios a la Demanda</c:v>
                </c:pt>
                <c:pt idx="4">
                  <c:v>SOAT (Diferentes a ECAT)</c:v>
                </c:pt>
                <c:pt idx="5">
                  <c:v>ADRES (Antes FOSYGA)</c:v>
                </c:pt>
                <c:pt idx="6">
                  <c:v>Plan de intervenciones colectivas (antes PAB)</c:v>
                </c:pt>
                <c:pt idx="7">
                  <c:v>Otras Ventas de Servicios de Salud</c:v>
                </c:pt>
              </c:strCache>
            </c:strRef>
          </c:cat>
          <c:val>
            <c:numRef>
              <c:f>'SIHO 2023 SEPTIEMBRE'!$B$2:$B$9</c:f>
              <c:numCache>
                <c:formatCode>_-* #,##0_-;\-* #,##0_-;_-* "-"??_-;_-@_-</c:formatCode>
                <c:ptCount val="8"/>
                <c:pt idx="0">
                  <c:v>344425611</c:v>
                </c:pt>
                <c:pt idx="1">
                  <c:v>5130051891</c:v>
                </c:pt>
                <c:pt idx="2">
                  <c:v>188190125</c:v>
                </c:pt>
                <c:pt idx="3">
                  <c:v>5410742</c:v>
                </c:pt>
                <c:pt idx="4">
                  <c:v>39719294</c:v>
                </c:pt>
                <c:pt idx="5">
                  <c:v>11167183</c:v>
                </c:pt>
                <c:pt idx="6">
                  <c:v>199950000</c:v>
                </c:pt>
                <c:pt idx="7">
                  <c:v>189196620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5B-4F30-9B48-035800DCEB30}"/>
            </c:ext>
          </c:extLst>
        </c:ser>
        <c:ser>
          <c:idx val="1"/>
          <c:order val="1"/>
          <c:tx>
            <c:strRef>
              <c:f>'SIHO 2023 SEPTIEMBRE'!$C$1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'SIHO 2023 SEPTIEMBRE'!$A$2:$A$9</c:f>
              <c:strCache>
                <c:ptCount val="8"/>
                <c:pt idx="0">
                  <c:v>Régimen Contributivo</c:v>
                </c:pt>
                <c:pt idx="1">
                  <c:v>Régimen Subsidiado capitacion </c:v>
                </c:pt>
                <c:pt idx="2">
                  <c:v>Régimen Subsidiado evento </c:v>
                </c:pt>
                <c:pt idx="3">
                  <c:v>Población Pobre en lo No Cubierto con Subsidios a la Demanda</c:v>
                </c:pt>
                <c:pt idx="4">
                  <c:v>SOAT (Diferentes a ECAT)</c:v>
                </c:pt>
                <c:pt idx="5">
                  <c:v>ADRES (Antes FOSYGA)</c:v>
                </c:pt>
                <c:pt idx="6">
                  <c:v>Plan de intervenciones colectivas (antes PAB)</c:v>
                </c:pt>
                <c:pt idx="7">
                  <c:v>Otras Ventas de Servicios de Salud</c:v>
                </c:pt>
              </c:strCache>
            </c:strRef>
          </c:cat>
          <c:val>
            <c:numRef>
              <c:f>'SIHO 2023 SEPTIEMBRE'!$C$2:$C$9</c:f>
              <c:numCache>
                <c:formatCode>0%</c:formatCode>
                <c:ptCount val="8"/>
                <c:pt idx="0">
                  <c:v>5.6388232748730914E-2</c:v>
                </c:pt>
                <c:pt idx="1">
                  <c:v>0.83987529035050523</c:v>
                </c:pt>
                <c:pt idx="2">
                  <c:v>3.0809870783716966E-2</c:v>
                </c:pt>
                <c:pt idx="3">
                  <c:v>8.8582895549928718E-4</c:v>
                </c:pt>
                <c:pt idx="4">
                  <c:v>6.5027126995131366E-3</c:v>
                </c:pt>
                <c:pt idx="5">
                  <c:v>1.828254618822963E-3</c:v>
                </c:pt>
                <c:pt idx="6">
                  <c:v>3.273515899521405E-2</c:v>
                </c:pt>
                <c:pt idx="7">
                  <c:v>3.0974650847997474E-2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65B-4F30-9B48-035800DCEB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4241328"/>
        <c:axId val="154241720"/>
      </c:barChart>
      <c:catAx>
        <c:axId val="154241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54241720"/>
        <c:crosses val="autoZero"/>
        <c:auto val="1"/>
        <c:lblAlgn val="ctr"/>
        <c:lblOffset val="100"/>
        <c:noMultiLvlLbl val="0"/>
      </c:catAx>
      <c:valAx>
        <c:axId val="15424172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crossAx val="154241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>
                <a:solidFill>
                  <a:srgbClr val="C00000"/>
                </a:solidFill>
                <a:latin typeface="+mn-lt"/>
              </a:rPr>
              <a:t>TIPO RECAUDO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TIPO RECAUDO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64B-45AD-9892-763D8E55F0E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64B-45AD-9892-763D8E55F0E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64B-45AD-9892-763D8E55F0E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64B-45AD-9892-763D8E55F0E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64B-45AD-9892-763D8E55F0E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364B-45AD-9892-763D8E55F0EA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364B-45AD-9892-763D8E55F0E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Hoja1!$A$2:$A$5</c:f>
              <c:strCache>
                <c:ptCount val="4"/>
                <c:pt idx="0">
                  <c:v>REGIMEN SUBSIDIADO</c:v>
                </c:pt>
                <c:pt idx="1">
                  <c:v>VENTA DE SERVICIOSDE SALUD</c:v>
                </c:pt>
                <c:pt idx="2">
                  <c:v>SUB OFERTA</c:v>
                </c:pt>
                <c:pt idx="3">
                  <c:v>VIGENCIAS ANTERIORES</c:v>
                </c:pt>
              </c:strCache>
            </c:strRef>
          </c:cat>
          <c:val>
            <c:numRef>
              <c:f>Hoja1!$B$2:$B$5</c:f>
              <c:numCache>
                <c:formatCode>0%</c:formatCode>
                <c:ptCount val="4"/>
                <c:pt idx="0">
                  <c:v>0.94712789416207344</c:v>
                </c:pt>
                <c:pt idx="1">
                  <c:v>0.15584322129836042</c:v>
                </c:pt>
                <c:pt idx="2">
                  <c:v>2.4266607054253337E-2</c:v>
                </c:pt>
                <c:pt idx="3">
                  <c:v>4.1545545134279424E-2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F7-411E-9223-DED8C21DBEF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6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Hoja1!$A$2:$A$5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Hoja1!$B$2:$B$5</c:f>
              <c:numCache>
                <c:formatCode>_-* #,##0_-;\-* #,##0_-;_-* "-"??_-;_-@_-</c:formatCode>
                <c:ptCount val="4"/>
                <c:pt idx="0">
                  <c:v>7070066832.8599997</c:v>
                </c:pt>
                <c:pt idx="1">
                  <c:v>7161802657.7200003</c:v>
                </c:pt>
                <c:pt idx="2">
                  <c:v>7514503251.25</c:v>
                </c:pt>
                <c:pt idx="3">
                  <c:v>7702024466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1E-45F0-873E-2F6A4482A74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25"/>
        <c:axId val="155130352"/>
        <c:axId val="155130744"/>
      </c:barChart>
      <c:catAx>
        <c:axId val="1551303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55130744"/>
        <c:crosses val="autoZero"/>
        <c:auto val="1"/>
        <c:lblAlgn val="ctr"/>
        <c:lblOffset val="100"/>
        <c:noMultiLvlLbl val="0"/>
      </c:catAx>
      <c:valAx>
        <c:axId val="155130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55130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PERSONAL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Hoja1!$B$2:$B$5</c:f>
              <c:numCache>
                <c:formatCode>_-* #,##0_-;\-* #,##0_-;_-* "-"??_-;_-@_-</c:formatCode>
                <c:ptCount val="4"/>
                <c:pt idx="0">
                  <c:v>4334046938.8699999</c:v>
                </c:pt>
                <c:pt idx="1">
                  <c:v>4714167125.0500002</c:v>
                </c:pt>
                <c:pt idx="2">
                  <c:v>4943753922.7600002</c:v>
                </c:pt>
                <c:pt idx="3">
                  <c:v>4693185035.1000004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C67-489A-9F32-BAE53D174D0F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INSUMOS 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Hoja1!$C$2:$C$5</c:f>
              <c:numCache>
                <c:formatCode>_-* #,##0_-;\-* #,##0_-;_-* "-"??_-;_-@_-</c:formatCode>
                <c:ptCount val="4"/>
                <c:pt idx="0">
                  <c:v>1207896725.9099998</c:v>
                </c:pt>
                <c:pt idx="1">
                  <c:v>1260134988.0600002</c:v>
                </c:pt>
                <c:pt idx="2">
                  <c:v>1093169749.0699999</c:v>
                </c:pt>
                <c:pt idx="3">
                  <c:v>1142033702.3099999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C67-489A-9F32-BAE53D174D0F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BIENES Y SERVICIOS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Hoja1!$D$2:$D$5</c:f>
              <c:numCache>
                <c:formatCode>_-* #,##0_-;\-* #,##0_-;_-* "-"??_-;_-@_-</c:formatCode>
                <c:ptCount val="4"/>
                <c:pt idx="0">
                  <c:v>458568334.86000013</c:v>
                </c:pt>
                <c:pt idx="1">
                  <c:v>486909581.03999996</c:v>
                </c:pt>
                <c:pt idx="2">
                  <c:v>548416794.22000003</c:v>
                </c:pt>
                <c:pt idx="3">
                  <c:v>503081687.70000011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C67-489A-9F32-BAE53D174D0F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55133096"/>
        <c:axId val="155131920"/>
      </c:lineChart>
      <c:catAx>
        <c:axId val="15513309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55131920"/>
        <c:crosses val="autoZero"/>
        <c:auto val="1"/>
        <c:lblAlgn val="ctr"/>
        <c:lblOffset val="100"/>
        <c:noMultiLvlLbl val="0"/>
      </c:catAx>
      <c:valAx>
        <c:axId val="15513192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crossAx val="155133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MANTENIMIENTO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Hoja1!$B$2:$B$5</c:f>
              <c:numCache>
                <c:formatCode>_-* #,##0_-;\-* #,##0_-;_-* "-"??_-;_-@_-</c:formatCode>
                <c:ptCount val="4"/>
                <c:pt idx="0">
                  <c:v>349461897.74000001</c:v>
                </c:pt>
                <c:pt idx="1">
                  <c:v>388276450.98000002</c:v>
                </c:pt>
                <c:pt idx="2">
                  <c:v>423121005.2700001</c:v>
                </c:pt>
                <c:pt idx="3">
                  <c:v>336646165.09999996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C67-489A-9F32-BAE53D174D0F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SERVICIOS PUBLICOS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Hoja1!$C$2:$C$5</c:f>
              <c:numCache>
                <c:formatCode>_-* #,##0_-;\-* #,##0_-;_-* "-"??_-;_-@_-</c:formatCode>
                <c:ptCount val="4"/>
                <c:pt idx="0">
                  <c:v>97351848.980000004</c:v>
                </c:pt>
                <c:pt idx="1">
                  <c:v>114661069.94</c:v>
                </c:pt>
                <c:pt idx="2">
                  <c:v>131543269.67</c:v>
                </c:pt>
                <c:pt idx="3">
                  <c:v>124295052.20999999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C67-489A-9F32-BAE53D174D0F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INVERSION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Hoja1!$D$2:$D$5</c:f>
              <c:numCache>
                <c:formatCode>_-* #,##0_-;\-* #,##0_-;_-* "-"??_-;_-@_-</c:formatCode>
                <c:ptCount val="4"/>
                <c:pt idx="0">
                  <c:v>33558000</c:v>
                </c:pt>
                <c:pt idx="1">
                  <c:v>35635699.990000002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C67-489A-9F32-BAE53D174D0F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55132312"/>
        <c:axId val="152927912"/>
      </c:lineChart>
      <c:catAx>
        <c:axId val="1551323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52927912"/>
        <c:crosses val="autoZero"/>
        <c:auto val="1"/>
        <c:lblAlgn val="ctr"/>
        <c:lblOffset val="100"/>
        <c:noMultiLvlLbl val="0"/>
      </c:catAx>
      <c:valAx>
        <c:axId val="15292791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crossAx val="155132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5961397317292"/>
          <c:y val="4.1917865680736736E-2"/>
          <c:w val="0.97544624721491602"/>
          <c:h val="0.775073966664413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CUENTAS POR PAGAR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lumMod val="110000"/>
                    <a:satMod val="105000"/>
                    <a:tint val="67000"/>
                  </a:schemeClr>
                </a:gs>
                <a:gs pos="50000">
                  <a:schemeClr val="accent6">
                    <a:lumMod val="105000"/>
                    <a:satMod val="103000"/>
                    <a:tint val="73000"/>
                  </a:schemeClr>
                </a:gs>
                <a:gs pos="100000">
                  <a:schemeClr val="accent6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6">
                  <a:shade val="95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-1.0620820364511639E-2"/>
                  <c:y val="-1.11496252809441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26C-449C-A73D-E5C8C6678D40}"/>
                </c:ext>
              </c:extLst>
            </c:dLbl>
            <c:dLbl>
              <c:idx val="1"/>
              <c:layout>
                <c:manualLayout>
                  <c:x val="-2.7681109757257297E-3"/>
                  <c:y val="-3.16616317266518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26C-449C-A73D-E5C8C6678D40}"/>
                </c:ext>
              </c:extLst>
            </c:dLbl>
            <c:dLbl>
              <c:idx val="2"/>
              <c:layout>
                <c:manualLayout>
                  <c:x val="-7.4797366089972761E-3"/>
                  <c:y val="-2.58010584564496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26C-449C-A73D-E5C8C6678D40}"/>
                </c:ext>
              </c:extLst>
            </c:dLbl>
            <c:dLbl>
              <c:idx val="3"/>
              <c:layout>
                <c:manualLayout>
                  <c:x val="-7.4797366089972761E-3"/>
                  <c:y val="-3.1661631726651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26C-449C-A73D-E5C8C6678D40}"/>
                </c:ext>
              </c:extLst>
            </c:dLbl>
            <c:dLbl>
              <c:idx val="4"/>
              <c:layout>
                <c:manualLayout>
                  <c:x val="-5.3025451063955675E-2"/>
                  <c:y val="-2.87313450915506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26C-449C-A73D-E5C8C6678D40}"/>
                </c:ext>
              </c:extLst>
            </c:dLbl>
            <c:dLbl>
              <c:idx val="5"/>
              <c:layout>
                <c:manualLayout>
                  <c:x val="-7.3442495474798988E-2"/>
                  <c:y val="-4.33827782670561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26C-449C-A73D-E5C8C6678D40}"/>
                </c:ext>
              </c:extLst>
            </c:dLbl>
            <c:dLbl>
              <c:idx val="6"/>
              <c:layout>
                <c:manualLayout>
                  <c:x val="-1.6902987875540485E-2"/>
                  <c:y val="-1.40799119160452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26C-449C-A73D-E5C8C6678D40}"/>
                </c:ext>
              </c:extLst>
            </c:dLbl>
            <c:dLbl>
              <c:idx val="7"/>
              <c:layout>
                <c:manualLayout>
                  <c:x val="-1.8473529753297552E-2"/>
                  <c:y val="-3.45919183617528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26C-449C-A73D-E5C8C6678D40}"/>
                </c:ext>
              </c:extLst>
            </c:dLbl>
            <c:dLbl>
              <c:idx val="8"/>
              <c:layout>
                <c:manualLayout>
                  <c:x val="-0.10799441678545693"/>
                  <c:y val="6.4320945296624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26C-449C-A73D-E5C8C6678D40}"/>
                </c:ext>
              </c:extLst>
            </c:dLbl>
            <c:dLbl>
              <c:idx val="9"/>
              <c:layout>
                <c:manualLayout>
                  <c:x val="-1.8473529753297552E-2"/>
                  <c:y val="-1.11496252809441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26C-449C-A73D-E5C8C6678D40}"/>
                </c:ext>
              </c:extLst>
            </c:dLbl>
            <c:dLbl>
              <c:idx val="10"/>
              <c:layout>
                <c:manualLayout>
                  <c:x val="-0.12230378459783184"/>
                  <c:y val="1.22926677998646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26C-449C-A73D-E5C8C6678D40}"/>
                </c:ext>
              </c:extLst>
            </c:dLbl>
            <c:dLbl>
              <c:idx val="11"/>
              <c:layout>
                <c:manualLayout>
                  <c:x val="-4.2404630699443918E-2"/>
                  <c:y val="-2.35876537564093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26C-449C-A73D-E5C8C6678D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Hoja1!$A$2:$A$5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Hoja1!$B$2:$B$5</c:f>
              <c:numCache>
                <c:formatCode>_-* #,##0_-;\-* #,##0_-;_-* "-"??_-;_-@_-</c:formatCode>
                <c:ptCount val="4"/>
                <c:pt idx="0">
                  <c:v>476726337.75</c:v>
                </c:pt>
                <c:pt idx="1">
                  <c:v>45174323.659999996</c:v>
                </c:pt>
                <c:pt idx="2">
                  <c:v>272921455.25999999</c:v>
                </c:pt>
                <c:pt idx="3">
                  <c:v>3408210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26C-449C-A73D-E5C8C6678D4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60257336"/>
        <c:axId val="209432440"/>
      </c:barChart>
      <c:catAx>
        <c:axId val="60257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09432440"/>
        <c:crosses val="autoZero"/>
        <c:auto val="1"/>
        <c:lblAlgn val="ctr"/>
        <c:lblOffset val="100"/>
        <c:noMultiLvlLbl val="0"/>
      </c:catAx>
      <c:valAx>
        <c:axId val="209432440"/>
        <c:scaling>
          <c:orientation val="minMax"/>
        </c:scaling>
        <c:delete val="0"/>
        <c:axPos val="l"/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60257336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plotVisOnly val="1"/>
    <c:dispBlanksAs val="zero"/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 Serie 1 </c:v>
                </c:pt>
              </c:strCache>
            </c:strRef>
          </c:tx>
          <c:spPr>
            <a:solidFill>
              <a:schemeClr val="accent6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Hoja1!$A$2:$A$5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Hoja1!$B$2:$B$5</c:f>
              <c:numCache>
                <c:formatCode>_-* #,##0_-;\-* #,##0_-;_-* "-"??_-;_-@_-</c:formatCode>
                <c:ptCount val="4"/>
                <c:pt idx="0">
                  <c:v>8615962236.2600002</c:v>
                </c:pt>
                <c:pt idx="1">
                  <c:v>8482970959.166667</c:v>
                </c:pt>
                <c:pt idx="2">
                  <c:v>8365672885.3800001</c:v>
                </c:pt>
                <c:pt idx="3">
                  <c:v>7904610472.7799997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1E-45F0-873E-2F6A4482A74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25"/>
        <c:axId val="209433224"/>
        <c:axId val="209433616"/>
      </c:barChart>
      <c:catAx>
        <c:axId val="209433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09433616"/>
        <c:crosses val="autoZero"/>
        <c:auto val="1"/>
        <c:lblAlgn val="ctr"/>
        <c:lblOffset val="100"/>
        <c:noMultiLvlLbl val="0"/>
      </c:catAx>
      <c:valAx>
        <c:axId val="209433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09433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 Serie 1 </c:v>
                </c:pt>
              </c:strCache>
            </c:strRef>
          </c:tx>
          <c:spPr>
            <a:solidFill>
              <a:schemeClr val="accent6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Hoja1!$A$2:$A$5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Hoja1!$B$2:$B$5</c:f>
              <c:numCache>
                <c:formatCode>_-* #,##0_-;\-* #,##0_-;_-* "-"??_-;_-@_-</c:formatCode>
                <c:ptCount val="4"/>
                <c:pt idx="0">
                  <c:v>7192634779.2600002</c:v>
                </c:pt>
                <c:pt idx="1">
                  <c:v>6928679928.1599998</c:v>
                </c:pt>
                <c:pt idx="2">
                  <c:v>7514503500.71</c:v>
                </c:pt>
                <c:pt idx="3">
                  <c:v>6758495311.4099998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1E-45F0-873E-2F6A4482A74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25"/>
        <c:axId val="209434400"/>
        <c:axId val="209434792"/>
      </c:barChart>
      <c:catAx>
        <c:axId val="209434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09434792"/>
        <c:crosses val="autoZero"/>
        <c:auto val="1"/>
        <c:lblAlgn val="ctr"/>
        <c:lblOffset val="100"/>
        <c:noMultiLvlLbl val="0"/>
      </c:catAx>
      <c:valAx>
        <c:axId val="209434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09434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 DISPONIBILIDAD INICIAL 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9.1384863123993618E-2"/>
                  <c:y val="-2.78583277143719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2A7-4A9E-893A-A990528BA85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Hoja1!$B$2:$B$5</c:f>
              <c:numCache>
                <c:formatCode>_-* #,##0_-;\-* #,##0_-;_-* "-"??_-;_-@_-</c:formatCode>
                <c:ptCount val="4"/>
                <c:pt idx="0">
                  <c:v>49419064.280000001</c:v>
                </c:pt>
                <c:pt idx="1">
                  <c:v>166950602.42000002</c:v>
                </c:pt>
                <c:pt idx="2">
                  <c:v>39770286.019999996</c:v>
                </c:pt>
                <c:pt idx="3">
                  <c:v>3248386.49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C67-489A-9F32-BAE53D174D0F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 REGIMEN SUBSIDIADO 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Hoja1!$C$2:$C$5</c:f>
              <c:numCache>
                <c:formatCode>_-* #,##0_-;\-* #,##0_-;_-* "-"??_-;_-@_-</c:formatCode>
                <c:ptCount val="4"/>
                <c:pt idx="0">
                  <c:v>6150738576</c:v>
                </c:pt>
                <c:pt idx="1">
                  <c:v>6150738576</c:v>
                </c:pt>
                <c:pt idx="2">
                  <c:v>5421795023</c:v>
                </c:pt>
                <c:pt idx="3">
                  <c:v>6401159432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C67-489A-9F32-BAE53D174D0F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 VENTA DE SERVICIOSDE SALUD 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7.0450885668276966E-2"/>
                  <c:y val="-0.1562785975256346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962962962962962"/>
                      <c:h val="8.782195269592939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42A7-4A9E-893A-A990528BA85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Hoja1!$D$2:$D$5</c:f>
              <c:numCache>
                <c:formatCode>_-* #,##0_-;\-* #,##0_-;_-* "-"??_-;_-@_-</c:formatCode>
                <c:ptCount val="4"/>
                <c:pt idx="0">
                  <c:v>1373857598</c:v>
                </c:pt>
                <c:pt idx="1">
                  <c:v>180981936.49333286</c:v>
                </c:pt>
                <c:pt idx="2">
                  <c:v>1465468390</c:v>
                </c:pt>
                <c:pt idx="3">
                  <c:v>1053265680.46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C67-489A-9F32-BAE53D174D0F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09435576"/>
        <c:axId val="209435968"/>
      </c:lineChart>
      <c:catAx>
        <c:axId val="2094355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09435968"/>
        <c:crosses val="autoZero"/>
        <c:auto val="1"/>
        <c:lblAlgn val="ctr"/>
        <c:lblOffset val="100"/>
        <c:noMultiLvlLbl val="0"/>
      </c:catAx>
      <c:valAx>
        <c:axId val="20943596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out"/>
        <c:minorTickMark val="none"/>
        <c:tickLblPos val="nextTo"/>
        <c:crossAx val="209435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OTROS BIENES Y SERVICIOS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9.1384863123993618E-2"/>
                  <c:y val="-2.78583277143719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2A7-4A9E-893A-A990528BA85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Hoja1!$B$2:$B$5</c:f>
              <c:numCache>
                <c:formatCode>_(* #,##0.00_);_(* \(#,##0.00\);_(* "-"??_);_(@_)</c:formatCode>
                <c:ptCount val="4"/>
                <c:pt idx="0">
                  <c:v>4686915</c:v>
                </c:pt>
                <c:pt idx="1">
                  <c:v>4961321</c:v>
                </c:pt>
                <c:pt idx="2">
                  <c:v>2684830</c:v>
                </c:pt>
                <c:pt idx="3">
                  <c:v>285000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C67-489A-9F32-BAE53D174D0F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SUB OFERTA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Hoja1!$C$2:$C$5</c:f>
              <c:numCache>
                <c:formatCode>_(* #,##0.00_);_(* \(#,##0.00\);_(* "-"??_);_(@_)</c:formatCode>
                <c:ptCount val="4"/>
                <c:pt idx="0">
                  <c:v>210968000</c:v>
                </c:pt>
                <c:pt idx="1">
                  <c:v>187757792</c:v>
                </c:pt>
                <c:pt idx="2">
                  <c:v>208326407</c:v>
                </c:pt>
                <c:pt idx="3">
                  <c:v>164005750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C67-489A-9F32-BAE53D174D0F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VIGENCIAS ANTERIORES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7.0450885668276966E-2"/>
                  <c:y val="-0.1562785975256346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962962962962962"/>
                      <c:h val="8.782195269592939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42A7-4A9E-893A-A990528BA85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Hoja1!$D$2:$D$5</c:f>
              <c:numCache>
                <c:formatCode>_(* #,##0.00_);_(* \(#,##0.00\);_(* "-"??_);_(@_)</c:formatCode>
                <c:ptCount val="4"/>
                <c:pt idx="0">
                  <c:v>802126882.86000001</c:v>
                </c:pt>
                <c:pt idx="1">
                  <c:v>529738033.5</c:v>
                </c:pt>
                <c:pt idx="2">
                  <c:v>1224774753.6900001</c:v>
                </c:pt>
                <c:pt idx="3">
                  <c:v>280785372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C67-489A-9F32-BAE53D174D0F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09752304"/>
        <c:axId val="209752696"/>
      </c:lineChart>
      <c:catAx>
        <c:axId val="2097523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09752696"/>
        <c:crosses val="autoZero"/>
        <c:auto val="1"/>
        <c:lblAlgn val="ctr"/>
        <c:lblOffset val="100"/>
        <c:noMultiLvlLbl val="0"/>
      </c:catAx>
      <c:valAx>
        <c:axId val="20975269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out"/>
        <c:minorTickMark val="none"/>
        <c:tickLblPos val="nextTo"/>
        <c:crossAx val="209752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6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7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0205E1-D260-428A-AD15-A379E99AD99F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0E020E6A-BE76-4999-ABB1-AB65D87D474C}">
      <dgm:prSet phldrT="[Texto]" custT="1"/>
      <dgm:spPr/>
      <dgm:t>
        <a:bodyPr/>
        <a:lstStyle/>
        <a:p>
          <a:r>
            <a:rPr lang="es-CO" sz="1400" b="1" dirty="0">
              <a:solidFill>
                <a:schemeClr val="tx1"/>
              </a:solidFill>
            </a:rPr>
            <a:t>JORNADAS URBANAS </a:t>
          </a:r>
        </a:p>
        <a:p>
          <a:r>
            <a:rPr lang="es-CO" sz="3200" b="1" dirty="0">
              <a:solidFill>
                <a:srgbClr val="FF0000"/>
              </a:solidFill>
            </a:rPr>
            <a:t>45</a:t>
          </a:r>
        </a:p>
      </dgm:t>
    </dgm:pt>
    <dgm:pt modelId="{AC651DFC-CC62-410E-A989-D70CF25B27B0}" type="parTrans" cxnId="{BA837AC9-F157-46B2-8936-C1D84176C1E9}">
      <dgm:prSet/>
      <dgm:spPr/>
      <dgm:t>
        <a:bodyPr/>
        <a:lstStyle/>
        <a:p>
          <a:endParaRPr lang="es-CO"/>
        </a:p>
      </dgm:t>
    </dgm:pt>
    <dgm:pt modelId="{ABA9C7B9-1223-48AA-A3A8-2DC375D8120B}" type="sibTrans" cxnId="{BA837AC9-F157-46B2-8936-C1D84176C1E9}">
      <dgm:prSet/>
      <dgm:spPr/>
      <dgm:t>
        <a:bodyPr/>
        <a:lstStyle/>
        <a:p>
          <a:endParaRPr lang="es-CO"/>
        </a:p>
      </dgm:t>
    </dgm:pt>
    <dgm:pt modelId="{F765CCF3-0C4F-41AF-9D8B-163A47BE805C}">
      <dgm:prSet phldrT="[Texto]" custT="1"/>
      <dgm:spPr/>
      <dgm:t>
        <a:bodyPr/>
        <a:lstStyle/>
        <a:p>
          <a:r>
            <a:rPr lang="es-CO" sz="1700" b="1" dirty="0">
              <a:solidFill>
                <a:schemeClr val="tx1"/>
              </a:solidFill>
            </a:rPr>
            <a:t>VEREDAS</a:t>
          </a:r>
        </a:p>
        <a:p>
          <a:r>
            <a:rPr lang="es-CO" sz="3600" b="1" dirty="0">
              <a:solidFill>
                <a:srgbClr val="FF0000"/>
              </a:solidFill>
            </a:rPr>
            <a:t>15</a:t>
          </a:r>
        </a:p>
      </dgm:t>
    </dgm:pt>
    <dgm:pt modelId="{5F626D37-3CED-470E-BC03-11BF1D9D41F0}" type="parTrans" cxnId="{3D02AE1E-8C92-4722-A059-38D1E0997087}">
      <dgm:prSet/>
      <dgm:spPr/>
      <dgm:t>
        <a:bodyPr/>
        <a:lstStyle/>
        <a:p>
          <a:endParaRPr lang="es-CO"/>
        </a:p>
      </dgm:t>
    </dgm:pt>
    <dgm:pt modelId="{9E80A64F-DB67-4BAA-BA43-EDC87E1AC722}" type="sibTrans" cxnId="{3D02AE1E-8C92-4722-A059-38D1E0997087}">
      <dgm:prSet/>
      <dgm:spPr/>
      <dgm:t>
        <a:bodyPr/>
        <a:lstStyle/>
        <a:p>
          <a:endParaRPr lang="es-CO"/>
        </a:p>
      </dgm:t>
    </dgm:pt>
    <dgm:pt modelId="{FE585480-D5F6-4AE0-89D9-E070D6CC19A3}">
      <dgm:prSet phldrT="[Texto]" custT="1"/>
      <dgm:spPr/>
      <dgm:t>
        <a:bodyPr/>
        <a:lstStyle/>
        <a:p>
          <a:r>
            <a:rPr lang="es-CO" sz="2400" b="1" dirty="0">
              <a:solidFill>
                <a:schemeClr val="tx1"/>
              </a:solidFill>
            </a:rPr>
            <a:t>TOTAL</a:t>
          </a:r>
        </a:p>
        <a:p>
          <a:r>
            <a:rPr lang="es-CO" sz="3200" b="1" dirty="0">
              <a:solidFill>
                <a:srgbClr val="FF0000"/>
              </a:solidFill>
            </a:rPr>
            <a:t>91</a:t>
          </a:r>
        </a:p>
      </dgm:t>
    </dgm:pt>
    <dgm:pt modelId="{7259B7D6-2E3B-466A-9413-33052AE4716D}" type="parTrans" cxnId="{8A4BDD57-068E-4E9F-8294-8861114B0DE9}">
      <dgm:prSet/>
      <dgm:spPr/>
      <dgm:t>
        <a:bodyPr/>
        <a:lstStyle/>
        <a:p>
          <a:endParaRPr lang="es-CO"/>
        </a:p>
      </dgm:t>
    </dgm:pt>
    <dgm:pt modelId="{A61C6230-7484-4E7C-8376-8BD50455D43B}" type="sibTrans" cxnId="{8A4BDD57-068E-4E9F-8294-8861114B0DE9}">
      <dgm:prSet/>
      <dgm:spPr/>
      <dgm:t>
        <a:bodyPr/>
        <a:lstStyle/>
        <a:p>
          <a:endParaRPr lang="es-CO"/>
        </a:p>
      </dgm:t>
    </dgm:pt>
    <dgm:pt modelId="{1D6529E0-BDED-4EDF-8CCC-5EABE547EF4E}">
      <dgm:prSet phldrT="[Texto]" custT="1"/>
      <dgm:spPr/>
      <dgm:t>
        <a:bodyPr/>
        <a:lstStyle/>
        <a:p>
          <a:r>
            <a:rPr lang="es-CO" sz="1200" b="1" dirty="0">
              <a:solidFill>
                <a:schemeClr val="tx1"/>
              </a:solidFill>
            </a:rPr>
            <a:t>GUARDERIAS</a:t>
          </a:r>
        </a:p>
        <a:p>
          <a:r>
            <a:rPr lang="es-CO" sz="3200" dirty="0">
              <a:solidFill>
                <a:srgbClr val="FF0000"/>
              </a:solidFill>
            </a:rPr>
            <a:t>8</a:t>
          </a:r>
        </a:p>
      </dgm:t>
    </dgm:pt>
    <dgm:pt modelId="{A0780675-FB94-43A2-A12C-52F0E56EEDED}" type="parTrans" cxnId="{092F7090-44F0-4FF9-856E-41CB1489622C}">
      <dgm:prSet/>
      <dgm:spPr/>
      <dgm:t>
        <a:bodyPr/>
        <a:lstStyle/>
        <a:p>
          <a:endParaRPr lang="es-CO"/>
        </a:p>
      </dgm:t>
    </dgm:pt>
    <dgm:pt modelId="{01760EDC-8870-443F-A35E-71D35F76F60C}" type="sibTrans" cxnId="{092F7090-44F0-4FF9-856E-41CB1489622C}">
      <dgm:prSet/>
      <dgm:spPr/>
      <dgm:t>
        <a:bodyPr/>
        <a:lstStyle/>
        <a:p>
          <a:endParaRPr lang="es-CO"/>
        </a:p>
      </dgm:t>
    </dgm:pt>
    <dgm:pt modelId="{A91462F7-EF7E-4E17-ACA4-1A7B42C3B045}">
      <dgm:prSet phldrT="[Texto]" custT="1"/>
      <dgm:spPr/>
      <dgm:t>
        <a:bodyPr/>
        <a:lstStyle/>
        <a:p>
          <a:r>
            <a:rPr lang="es-CO" sz="1500" b="1" dirty="0">
              <a:solidFill>
                <a:schemeClr val="tx1"/>
              </a:solidFill>
            </a:rPr>
            <a:t>COLEGIOS</a:t>
          </a:r>
        </a:p>
        <a:p>
          <a:r>
            <a:rPr lang="es-CO" sz="3200" b="1" dirty="0">
              <a:solidFill>
                <a:srgbClr val="FF0000"/>
              </a:solidFill>
            </a:rPr>
            <a:t>15</a:t>
          </a:r>
        </a:p>
      </dgm:t>
    </dgm:pt>
    <dgm:pt modelId="{C9F350C0-AE0E-436E-8E19-A9EC4D1B7783}" type="parTrans" cxnId="{513D2CAE-C348-4EBA-A27F-138708081253}">
      <dgm:prSet/>
      <dgm:spPr/>
      <dgm:t>
        <a:bodyPr/>
        <a:lstStyle/>
        <a:p>
          <a:endParaRPr lang="es-CO"/>
        </a:p>
      </dgm:t>
    </dgm:pt>
    <dgm:pt modelId="{475D578E-A7B2-49F1-A2B9-ABADDA93E1FB}" type="sibTrans" cxnId="{513D2CAE-C348-4EBA-A27F-138708081253}">
      <dgm:prSet/>
      <dgm:spPr/>
      <dgm:t>
        <a:bodyPr/>
        <a:lstStyle/>
        <a:p>
          <a:endParaRPr lang="es-CO"/>
        </a:p>
      </dgm:t>
    </dgm:pt>
    <dgm:pt modelId="{A33D7914-EB19-44E9-9FC5-39134A71E260}" type="pres">
      <dgm:prSet presAssocID="{BC0205E1-D260-428A-AD15-A379E99AD99F}" presName="cycle" presStyleCnt="0">
        <dgm:presLayoutVars>
          <dgm:dir/>
          <dgm:resizeHandles val="exact"/>
        </dgm:presLayoutVars>
      </dgm:prSet>
      <dgm:spPr/>
    </dgm:pt>
    <dgm:pt modelId="{3B48A363-54AA-47BF-8763-F99AE65BC8E4}" type="pres">
      <dgm:prSet presAssocID="{0E020E6A-BE76-4999-ABB1-AB65D87D474C}" presName="node" presStyleLbl="node1" presStyleIdx="0" presStyleCnt="5" custRadScaleRad="100056" custRadScaleInc="3919">
        <dgm:presLayoutVars>
          <dgm:bulletEnabled val="1"/>
        </dgm:presLayoutVars>
      </dgm:prSet>
      <dgm:spPr/>
    </dgm:pt>
    <dgm:pt modelId="{52E0C938-01C4-4899-8729-AAED544373DF}" type="pres">
      <dgm:prSet presAssocID="{ABA9C7B9-1223-48AA-A3A8-2DC375D8120B}" presName="sibTrans" presStyleLbl="sibTrans2D1" presStyleIdx="0" presStyleCnt="5"/>
      <dgm:spPr/>
    </dgm:pt>
    <dgm:pt modelId="{B5DE603E-9DD3-45CF-8D23-4088A61C22B6}" type="pres">
      <dgm:prSet presAssocID="{ABA9C7B9-1223-48AA-A3A8-2DC375D8120B}" presName="connectorText" presStyleLbl="sibTrans2D1" presStyleIdx="0" presStyleCnt="5"/>
      <dgm:spPr/>
    </dgm:pt>
    <dgm:pt modelId="{750AB1A3-141A-4BD2-912E-B1F60E5BF562}" type="pres">
      <dgm:prSet presAssocID="{F765CCF3-0C4F-41AF-9D8B-163A47BE805C}" presName="node" presStyleLbl="node1" presStyleIdx="1" presStyleCnt="5">
        <dgm:presLayoutVars>
          <dgm:bulletEnabled val="1"/>
        </dgm:presLayoutVars>
      </dgm:prSet>
      <dgm:spPr/>
    </dgm:pt>
    <dgm:pt modelId="{1CB49B5D-7958-4CE7-B2BC-FB953AFFD159}" type="pres">
      <dgm:prSet presAssocID="{9E80A64F-DB67-4BAA-BA43-EDC87E1AC722}" presName="sibTrans" presStyleLbl="sibTrans2D1" presStyleIdx="1" presStyleCnt="5"/>
      <dgm:spPr/>
    </dgm:pt>
    <dgm:pt modelId="{E1CF97D7-1374-4DC5-A2DF-5D20A405DB8D}" type="pres">
      <dgm:prSet presAssocID="{9E80A64F-DB67-4BAA-BA43-EDC87E1AC722}" presName="connectorText" presStyleLbl="sibTrans2D1" presStyleIdx="1" presStyleCnt="5"/>
      <dgm:spPr/>
    </dgm:pt>
    <dgm:pt modelId="{698C4E1D-C3F7-4462-B71F-EABAFD2C67C4}" type="pres">
      <dgm:prSet presAssocID="{FE585480-D5F6-4AE0-89D9-E070D6CC19A3}" presName="node" presStyleLbl="node1" presStyleIdx="2" presStyleCnt="5">
        <dgm:presLayoutVars>
          <dgm:bulletEnabled val="1"/>
        </dgm:presLayoutVars>
      </dgm:prSet>
      <dgm:spPr/>
    </dgm:pt>
    <dgm:pt modelId="{FCE19409-1A3D-44F1-B241-55DFF97AD4B2}" type="pres">
      <dgm:prSet presAssocID="{A61C6230-7484-4E7C-8376-8BD50455D43B}" presName="sibTrans" presStyleLbl="sibTrans2D1" presStyleIdx="2" presStyleCnt="5"/>
      <dgm:spPr/>
    </dgm:pt>
    <dgm:pt modelId="{79BE3EF8-0E74-422E-8FE2-A9B4E31D9002}" type="pres">
      <dgm:prSet presAssocID="{A61C6230-7484-4E7C-8376-8BD50455D43B}" presName="connectorText" presStyleLbl="sibTrans2D1" presStyleIdx="2" presStyleCnt="5"/>
      <dgm:spPr/>
    </dgm:pt>
    <dgm:pt modelId="{FB550797-02CF-4DAA-A9A4-57EAB88ED20D}" type="pres">
      <dgm:prSet presAssocID="{1D6529E0-BDED-4EDF-8CCC-5EABE547EF4E}" presName="node" presStyleLbl="node1" presStyleIdx="3" presStyleCnt="5">
        <dgm:presLayoutVars>
          <dgm:bulletEnabled val="1"/>
        </dgm:presLayoutVars>
      </dgm:prSet>
      <dgm:spPr/>
    </dgm:pt>
    <dgm:pt modelId="{93D2D589-DA76-4DE5-888E-4EFE55EDA3BF}" type="pres">
      <dgm:prSet presAssocID="{01760EDC-8870-443F-A35E-71D35F76F60C}" presName="sibTrans" presStyleLbl="sibTrans2D1" presStyleIdx="3" presStyleCnt="5"/>
      <dgm:spPr/>
    </dgm:pt>
    <dgm:pt modelId="{82E8D491-AC9B-4680-A79B-3D3D8CA577B3}" type="pres">
      <dgm:prSet presAssocID="{01760EDC-8870-443F-A35E-71D35F76F60C}" presName="connectorText" presStyleLbl="sibTrans2D1" presStyleIdx="3" presStyleCnt="5"/>
      <dgm:spPr/>
    </dgm:pt>
    <dgm:pt modelId="{BB3D5247-1E29-47FB-87F5-1D31A1672B0D}" type="pres">
      <dgm:prSet presAssocID="{A91462F7-EF7E-4E17-ACA4-1A7B42C3B045}" presName="node" presStyleLbl="node1" presStyleIdx="4" presStyleCnt="5">
        <dgm:presLayoutVars>
          <dgm:bulletEnabled val="1"/>
        </dgm:presLayoutVars>
      </dgm:prSet>
      <dgm:spPr/>
    </dgm:pt>
    <dgm:pt modelId="{28F155C4-FE32-4620-A25A-50FA1870A477}" type="pres">
      <dgm:prSet presAssocID="{475D578E-A7B2-49F1-A2B9-ABADDA93E1FB}" presName="sibTrans" presStyleLbl="sibTrans2D1" presStyleIdx="4" presStyleCnt="5"/>
      <dgm:spPr/>
    </dgm:pt>
    <dgm:pt modelId="{12E8952C-C5AD-483D-8E0A-FC5702841422}" type="pres">
      <dgm:prSet presAssocID="{475D578E-A7B2-49F1-A2B9-ABADDA93E1FB}" presName="connectorText" presStyleLbl="sibTrans2D1" presStyleIdx="4" presStyleCnt="5"/>
      <dgm:spPr/>
    </dgm:pt>
  </dgm:ptLst>
  <dgm:cxnLst>
    <dgm:cxn modelId="{3D02AE1E-8C92-4722-A059-38D1E0997087}" srcId="{BC0205E1-D260-428A-AD15-A379E99AD99F}" destId="{F765CCF3-0C4F-41AF-9D8B-163A47BE805C}" srcOrd="1" destOrd="0" parTransId="{5F626D37-3CED-470E-BC03-11BF1D9D41F0}" sibTransId="{9E80A64F-DB67-4BAA-BA43-EDC87E1AC722}"/>
    <dgm:cxn modelId="{A137B323-AA92-4F7B-A227-B0519A9C2BF0}" type="presOf" srcId="{FE585480-D5F6-4AE0-89D9-E070D6CC19A3}" destId="{698C4E1D-C3F7-4462-B71F-EABAFD2C67C4}" srcOrd="0" destOrd="0" presId="urn:microsoft.com/office/officeart/2005/8/layout/cycle2"/>
    <dgm:cxn modelId="{F780D43A-0EAC-4735-8820-72CEC00EBEFD}" type="presOf" srcId="{9E80A64F-DB67-4BAA-BA43-EDC87E1AC722}" destId="{E1CF97D7-1374-4DC5-A2DF-5D20A405DB8D}" srcOrd="1" destOrd="0" presId="urn:microsoft.com/office/officeart/2005/8/layout/cycle2"/>
    <dgm:cxn modelId="{0932AB3B-87CA-43B1-A26C-EB6E44A7D1B0}" type="presOf" srcId="{A61C6230-7484-4E7C-8376-8BD50455D43B}" destId="{79BE3EF8-0E74-422E-8FE2-A9B4E31D9002}" srcOrd="1" destOrd="0" presId="urn:microsoft.com/office/officeart/2005/8/layout/cycle2"/>
    <dgm:cxn modelId="{8A4BDD57-068E-4E9F-8294-8861114B0DE9}" srcId="{BC0205E1-D260-428A-AD15-A379E99AD99F}" destId="{FE585480-D5F6-4AE0-89D9-E070D6CC19A3}" srcOrd="2" destOrd="0" parTransId="{7259B7D6-2E3B-466A-9413-33052AE4716D}" sibTransId="{A61C6230-7484-4E7C-8376-8BD50455D43B}"/>
    <dgm:cxn modelId="{19762B67-95E0-4B9B-B6D3-33FB97F6B24E}" type="presOf" srcId="{01760EDC-8870-443F-A35E-71D35F76F60C}" destId="{93D2D589-DA76-4DE5-888E-4EFE55EDA3BF}" srcOrd="0" destOrd="0" presId="urn:microsoft.com/office/officeart/2005/8/layout/cycle2"/>
    <dgm:cxn modelId="{C507DB69-8584-4E94-90C1-E0527BAB411D}" type="presOf" srcId="{A91462F7-EF7E-4E17-ACA4-1A7B42C3B045}" destId="{BB3D5247-1E29-47FB-87F5-1D31A1672B0D}" srcOrd="0" destOrd="0" presId="urn:microsoft.com/office/officeart/2005/8/layout/cycle2"/>
    <dgm:cxn modelId="{3064AC7D-EA90-4FAF-A0D1-D70D550DFC37}" type="presOf" srcId="{0E020E6A-BE76-4999-ABB1-AB65D87D474C}" destId="{3B48A363-54AA-47BF-8763-F99AE65BC8E4}" srcOrd="0" destOrd="0" presId="urn:microsoft.com/office/officeart/2005/8/layout/cycle2"/>
    <dgm:cxn modelId="{5025A683-ABCE-4625-9A24-0EAFE66403CF}" type="presOf" srcId="{01760EDC-8870-443F-A35E-71D35F76F60C}" destId="{82E8D491-AC9B-4680-A79B-3D3D8CA577B3}" srcOrd="1" destOrd="0" presId="urn:microsoft.com/office/officeart/2005/8/layout/cycle2"/>
    <dgm:cxn modelId="{092F7090-44F0-4FF9-856E-41CB1489622C}" srcId="{BC0205E1-D260-428A-AD15-A379E99AD99F}" destId="{1D6529E0-BDED-4EDF-8CCC-5EABE547EF4E}" srcOrd="3" destOrd="0" parTransId="{A0780675-FB94-43A2-A12C-52F0E56EEDED}" sibTransId="{01760EDC-8870-443F-A35E-71D35F76F60C}"/>
    <dgm:cxn modelId="{5932C8A5-0195-46D7-9934-2A4889CF7385}" type="presOf" srcId="{A61C6230-7484-4E7C-8376-8BD50455D43B}" destId="{FCE19409-1A3D-44F1-B241-55DFF97AD4B2}" srcOrd="0" destOrd="0" presId="urn:microsoft.com/office/officeart/2005/8/layout/cycle2"/>
    <dgm:cxn modelId="{8ADCEFA5-F6EA-492F-B587-95812C49064A}" type="presOf" srcId="{BC0205E1-D260-428A-AD15-A379E99AD99F}" destId="{A33D7914-EB19-44E9-9FC5-39134A71E260}" srcOrd="0" destOrd="0" presId="urn:microsoft.com/office/officeart/2005/8/layout/cycle2"/>
    <dgm:cxn modelId="{513D2CAE-C348-4EBA-A27F-138708081253}" srcId="{BC0205E1-D260-428A-AD15-A379E99AD99F}" destId="{A91462F7-EF7E-4E17-ACA4-1A7B42C3B045}" srcOrd="4" destOrd="0" parTransId="{C9F350C0-AE0E-436E-8E19-A9EC4D1B7783}" sibTransId="{475D578E-A7B2-49F1-A2B9-ABADDA93E1FB}"/>
    <dgm:cxn modelId="{482C4BB0-175C-4C23-8EC2-47C10B9C4CD4}" type="presOf" srcId="{475D578E-A7B2-49F1-A2B9-ABADDA93E1FB}" destId="{12E8952C-C5AD-483D-8E0A-FC5702841422}" srcOrd="1" destOrd="0" presId="urn:microsoft.com/office/officeart/2005/8/layout/cycle2"/>
    <dgm:cxn modelId="{636E67C5-999B-450E-A80C-AF5988E7588B}" type="presOf" srcId="{1D6529E0-BDED-4EDF-8CCC-5EABE547EF4E}" destId="{FB550797-02CF-4DAA-A9A4-57EAB88ED20D}" srcOrd="0" destOrd="0" presId="urn:microsoft.com/office/officeart/2005/8/layout/cycle2"/>
    <dgm:cxn modelId="{BA837AC9-F157-46B2-8936-C1D84176C1E9}" srcId="{BC0205E1-D260-428A-AD15-A379E99AD99F}" destId="{0E020E6A-BE76-4999-ABB1-AB65D87D474C}" srcOrd="0" destOrd="0" parTransId="{AC651DFC-CC62-410E-A989-D70CF25B27B0}" sibTransId="{ABA9C7B9-1223-48AA-A3A8-2DC375D8120B}"/>
    <dgm:cxn modelId="{DD59EDCC-E585-485E-8DFE-C166EE9F9BB2}" type="presOf" srcId="{ABA9C7B9-1223-48AA-A3A8-2DC375D8120B}" destId="{B5DE603E-9DD3-45CF-8D23-4088A61C22B6}" srcOrd="1" destOrd="0" presId="urn:microsoft.com/office/officeart/2005/8/layout/cycle2"/>
    <dgm:cxn modelId="{EE374CDA-FFBD-4B44-AC1C-291DE360FE13}" type="presOf" srcId="{475D578E-A7B2-49F1-A2B9-ABADDA93E1FB}" destId="{28F155C4-FE32-4620-A25A-50FA1870A477}" srcOrd="0" destOrd="0" presId="urn:microsoft.com/office/officeart/2005/8/layout/cycle2"/>
    <dgm:cxn modelId="{5C9793DC-342B-4D3F-936C-EBD3FB93EA85}" type="presOf" srcId="{F765CCF3-0C4F-41AF-9D8B-163A47BE805C}" destId="{750AB1A3-141A-4BD2-912E-B1F60E5BF562}" srcOrd="0" destOrd="0" presId="urn:microsoft.com/office/officeart/2005/8/layout/cycle2"/>
    <dgm:cxn modelId="{6CB059F4-3FF2-4028-9016-F5DF340DA1C8}" type="presOf" srcId="{9E80A64F-DB67-4BAA-BA43-EDC87E1AC722}" destId="{1CB49B5D-7958-4CE7-B2BC-FB953AFFD159}" srcOrd="0" destOrd="0" presId="urn:microsoft.com/office/officeart/2005/8/layout/cycle2"/>
    <dgm:cxn modelId="{78B571FB-A960-4FE0-8D0E-8101E6DE8788}" type="presOf" srcId="{ABA9C7B9-1223-48AA-A3A8-2DC375D8120B}" destId="{52E0C938-01C4-4899-8729-AAED544373DF}" srcOrd="0" destOrd="0" presId="urn:microsoft.com/office/officeart/2005/8/layout/cycle2"/>
    <dgm:cxn modelId="{9B41ACE9-BFF1-4D7B-848B-03534C8A875E}" type="presParOf" srcId="{A33D7914-EB19-44E9-9FC5-39134A71E260}" destId="{3B48A363-54AA-47BF-8763-F99AE65BC8E4}" srcOrd="0" destOrd="0" presId="urn:microsoft.com/office/officeart/2005/8/layout/cycle2"/>
    <dgm:cxn modelId="{81C825E8-A337-451F-A7FE-F7C540C8527E}" type="presParOf" srcId="{A33D7914-EB19-44E9-9FC5-39134A71E260}" destId="{52E0C938-01C4-4899-8729-AAED544373DF}" srcOrd="1" destOrd="0" presId="urn:microsoft.com/office/officeart/2005/8/layout/cycle2"/>
    <dgm:cxn modelId="{D282AEA9-340E-4128-B72F-0E226CD37C44}" type="presParOf" srcId="{52E0C938-01C4-4899-8729-AAED544373DF}" destId="{B5DE603E-9DD3-45CF-8D23-4088A61C22B6}" srcOrd="0" destOrd="0" presId="urn:microsoft.com/office/officeart/2005/8/layout/cycle2"/>
    <dgm:cxn modelId="{5DAB8CBA-E90B-4D1D-ACD7-D9A02D433B3C}" type="presParOf" srcId="{A33D7914-EB19-44E9-9FC5-39134A71E260}" destId="{750AB1A3-141A-4BD2-912E-B1F60E5BF562}" srcOrd="2" destOrd="0" presId="urn:microsoft.com/office/officeart/2005/8/layout/cycle2"/>
    <dgm:cxn modelId="{A44A8751-8BA9-4EDC-BC8A-7EEB21CBBC27}" type="presParOf" srcId="{A33D7914-EB19-44E9-9FC5-39134A71E260}" destId="{1CB49B5D-7958-4CE7-B2BC-FB953AFFD159}" srcOrd="3" destOrd="0" presId="urn:microsoft.com/office/officeart/2005/8/layout/cycle2"/>
    <dgm:cxn modelId="{9EB2B307-F795-43AE-A77B-B9A84F359F81}" type="presParOf" srcId="{1CB49B5D-7958-4CE7-B2BC-FB953AFFD159}" destId="{E1CF97D7-1374-4DC5-A2DF-5D20A405DB8D}" srcOrd="0" destOrd="0" presId="urn:microsoft.com/office/officeart/2005/8/layout/cycle2"/>
    <dgm:cxn modelId="{6C8BC343-1AB6-4B21-8D16-0539D8E41E1C}" type="presParOf" srcId="{A33D7914-EB19-44E9-9FC5-39134A71E260}" destId="{698C4E1D-C3F7-4462-B71F-EABAFD2C67C4}" srcOrd="4" destOrd="0" presId="urn:microsoft.com/office/officeart/2005/8/layout/cycle2"/>
    <dgm:cxn modelId="{F4ACCD88-0605-43E7-9FA5-552DD36C9A32}" type="presParOf" srcId="{A33D7914-EB19-44E9-9FC5-39134A71E260}" destId="{FCE19409-1A3D-44F1-B241-55DFF97AD4B2}" srcOrd="5" destOrd="0" presId="urn:microsoft.com/office/officeart/2005/8/layout/cycle2"/>
    <dgm:cxn modelId="{6A9EB9E5-E81C-4F0C-9EEB-B641B86B730F}" type="presParOf" srcId="{FCE19409-1A3D-44F1-B241-55DFF97AD4B2}" destId="{79BE3EF8-0E74-422E-8FE2-A9B4E31D9002}" srcOrd="0" destOrd="0" presId="urn:microsoft.com/office/officeart/2005/8/layout/cycle2"/>
    <dgm:cxn modelId="{A69256B4-8A62-4BB1-9B55-E1C6C1EC7C49}" type="presParOf" srcId="{A33D7914-EB19-44E9-9FC5-39134A71E260}" destId="{FB550797-02CF-4DAA-A9A4-57EAB88ED20D}" srcOrd="6" destOrd="0" presId="urn:microsoft.com/office/officeart/2005/8/layout/cycle2"/>
    <dgm:cxn modelId="{32A79A04-0923-48FB-A1A0-0094AE85C6FD}" type="presParOf" srcId="{A33D7914-EB19-44E9-9FC5-39134A71E260}" destId="{93D2D589-DA76-4DE5-888E-4EFE55EDA3BF}" srcOrd="7" destOrd="0" presId="urn:microsoft.com/office/officeart/2005/8/layout/cycle2"/>
    <dgm:cxn modelId="{1BC5A16D-1DCD-4F16-97F7-705F95D93319}" type="presParOf" srcId="{93D2D589-DA76-4DE5-888E-4EFE55EDA3BF}" destId="{82E8D491-AC9B-4680-A79B-3D3D8CA577B3}" srcOrd="0" destOrd="0" presId="urn:microsoft.com/office/officeart/2005/8/layout/cycle2"/>
    <dgm:cxn modelId="{FAD457E2-18F1-427A-8374-8A999A8C854B}" type="presParOf" srcId="{A33D7914-EB19-44E9-9FC5-39134A71E260}" destId="{BB3D5247-1E29-47FB-87F5-1D31A1672B0D}" srcOrd="8" destOrd="0" presId="urn:microsoft.com/office/officeart/2005/8/layout/cycle2"/>
    <dgm:cxn modelId="{609F72FF-D5A7-404A-9366-E94E74F545EA}" type="presParOf" srcId="{A33D7914-EB19-44E9-9FC5-39134A71E260}" destId="{28F155C4-FE32-4620-A25A-50FA1870A477}" srcOrd="9" destOrd="0" presId="urn:microsoft.com/office/officeart/2005/8/layout/cycle2"/>
    <dgm:cxn modelId="{30874DA2-1B7B-43CC-9EB5-ABA3D762234B}" type="presParOf" srcId="{28F155C4-FE32-4620-A25A-50FA1870A477}" destId="{12E8952C-C5AD-483D-8E0A-FC5702841422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3F5582-F63B-4C72-9036-3859E6F4EA99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F5C57C27-35F7-4406-9C3B-506172BE10F6}">
      <dgm:prSet phldrT="[Texto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es-CO" sz="32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LOGROS</a:t>
          </a:r>
          <a:endParaRPr lang="es-CO" sz="3200" b="1" i="1" spc="3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9F21B6-8419-433F-9768-04537025DED7}" type="parTrans" cxnId="{8A20439D-8E35-4DE1-BB23-652514D8CA9D}">
      <dgm:prSet/>
      <dgm:spPr/>
      <dgm:t>
        <a:bodyPr/>
        <a:lstStyle/>
        <a:p>
          <a:endParaRPr lang="es-CO"/>
        </a:p>
      </dgm:t>
    </dgm:pt>
    <dgm:pt modelId="{BFD15463-91E5-448D-8897-D90A218B896F}" type="sibTrans" cxnId="{8A20439D-8E35-4DE1-BB23-652514D8CA9D}">
      <dgm:prSet/>
      <dgm:spPr/>
      <dgm:t>
        <a:bodyPr/>
        <a:lstStyle/>
        <a:p>
          <a:endParaRPr lang="es-CO"/>
        </a:p>
      </dgm:t>
    </dgm:pt>
    <dgm:pt modelId="{A3639E24-5EC0-4B0A-8136-46E60D9C6DF4}" type="pres">
      <dgm:prSet presAssocID="{1B3F5582-F63B-4C72-9036-3859E6F4EA99}" presName="linearFlow" presStyleCnt="0">
        <dgm:presLayoutVars>
          <dgm:dir/>
          <dgm:resizeHandles val="exact"/>
        </dgm:presLayoutVars>
      </dgm:prSet>
      <dgm:spPr/>
    </dgm:pt>
    <dgm:pt modelId="{3DA9472D-2BF8-4AEC-A305-B30FCAE1B074}" type="pres">
      <dgm:prSet presAssocID="{F5C57C27-35F7-4406-9C3B-506172BE10F6}" presName="composite" presStyleCnt="0"/>
      <dgm:spPr/>
    </dgm:pt>
    <dgm:pt modelId="{2F3568E1-98EF-47A1-9E19-44955E83A7AA}" type="pres">
      <dgm:prSet presAssocID="{F5C57C27-35F7-4406-9C3B-506172BE10F6}" presName="imgShp" presStyleLbl="fgImgPlace1" presStyleIdx="0" presStyleCnt="1" custLinFactNeighborX="-99668" custLinFactNeighborY="0"/>
      <dgm:spPr>
        <a:gradFill flip="none" rotWithShape="0">
          <a:gsLst>
            <a:gs pos="0">
              <a:schemeClr val="bg1">
                <a:lumMod val="75000"/>
                <a:tint val="66000"/>
                <a:satMod val="160000"/>
              </a:schemeClr>
            </a:gs>
            <a:gs pos="50000">
              <a:schemeClr val="bg1">
                <a:lumMod val="75000"/>
                <a:tint val="44500"/>
                <a:satMod val="160000"/>
              </a:schemeClr>
            </a:gs>
            <a:gs pos="100000">
              <a:schemeClr val="bg1">
                <a:lumMod val="75000"/>
                <a:tint val="23500"/>
                <a:satMod val="160000"/>
              </a:schemeClr>
            </a:gs>
          </a:gsLst>
          <a:lin ang="5400000" scaled="1"/>
          <a:tileRect/>
        </a:gradFill>
      </dgm:spPr>
    </dgm:pt>
    <dgm:pt modelId="{B6E754C6-F4DA-4F4F-9387-1644B5582B20}" type="pres">
      <dgm:prSet presAssocID="{F5C57C27-35F7-4406-9C3B-506172BE10F6}" presName="txShp" presStyleLbl="node1" presStyleIdx="0" presStyleCnt="1" custScaleX="150376" custLinFactNeighborX="-1990" custLinFactNeighborY="-49">
        <dgm:presLayoutVars>
          <dgm:bulletEnabled val="1"/>
        </dgm:presLayoutVars>
      </dgm:prSet>
      <dgm:spPr/>
    </dgm:pt>
  </dgm:ptLst>
  <dgm:cxnLst>
    <dgm:cxn modelId="{7D04180D-7848-464C-9183-55BE735E56D0}" type="presOf" srcId="{1B3F5582-F63B-4C72-9036-3859E6F4EA99}" destId="{A3639E24-5EC0-4B0A-8136-46E60D9C6DF4}" srcOrd="0" destOrd="0" presId="urn:microsoft.com/office/officeart/2005/8/layout/vList3#1"/>
    <dgm:cxn modelId="{A7DFB998-6AE9-451F-B8B9-7039096BC34F}" type="presOf" srcId="{F5C57C27-35F7-4406-9C3B-506172BE10F6}" destId="{B6E754C6-F4DA-4F4F-9387-1644B5582B20}" srcOrd="0" destOrd="0" presId="urn:microsoft.com/office/officeart/2005/8/layout/vList3#1"/>
    <dgm:cxn modelId="{8A20439D-8E35-4DE1-BB23-652514D8CA9D}" srcId="{1B3F5582-F63B-4C72-9036-3859E6F4EA99}" destId="{F5C57C27-35F7-4406-9C3B-506172BE10F6}" srcOrd="0" destOrd="0" parTransId="{A99F21B6-8419-433F-9768-04537025DED7}" sibTransId="{BFD15463-91E5-448D-8897-D90A218B896F}"/>
    <dgm:cxn modelId="{DE23E99F-3B26-4756-BEB0-4B114567D556}" type="presParOf" srcId="{A3639E24-5EC0-4B0A-8136-46E60D9C6DF4}" destId="{3DA9472D-2BF8-4AEC-A305-B30FCAE1B074}" srcOrd="0" destOrd="0" presId="urn:microsoft.com/office/officeart/2005/8/layout/vList3#1"/>
    <dgm:cxn modelId="{31ECE198-B271-4CAD-824C-53DC5EFCCE30}" type="presParOf" srcId="{3DA9472D-2BF8-4AEC-A305-B30FCAE1B074}" destId="{2F3568E1-98EF-47A1-9E19-44955E83A7AA}" srcOrd="0" destOrd="0" presId="urn:microsoft.com/office/officeart/2005/8/layout/vList3#1"/>
    <dgm:cxn modelId="{0B8E1866-3085-4095-A527-14310F348D7B}" type="presParOf" srcId="{3DA9472D-2BF8-4AEC-A305-B30FCAE1B074}" destId="{B6E754C6-F4DA-4F4F-9387-1644B5582B20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B3F5582-F63B-4C72-9036-3859E6F4EA99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F5C57C27-35F7-4406-9C3B-506172BE10F6}">
      <dgm:prSet phldrT="[Texto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es-CO" sz="32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LOGROS</a:t>
          </a:r>
          <a:endParaRPr lang="es-CO" sz="3200" b="1" i="1" spc="3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9F21B6-8419-433F-9768-04537025DED7}" type="parTrans" cxnId="{8A20439D-8E35-4DE1-BB23-652514D8CA9D}">
      <dgm:prSet/>
      <dgm:spPr/>
      <dgm:t>
        <a:bodyPr/>
        <a:lstStyle/>
        <a:p>
          <a:endParaRPr lang="es-CO"/>
        </a:p>
      </dgm:t>
    </dgm:pt>
    <dgm:pt modelId="{BFD15463-91E5-448D-8897-D90A218B896F}" type="sibTrans" cxnId="{8A20439D-8E35-4DE1-BB23-652514D8CA9D}">
      <dgm:prSet/>
      <dgm:spPr/>
      <dgm:t>
        <a:bodyPr/>
        <a:lstStyle/>
        <a:p>
          <a:endParaRPr lang="es-CO"/>
        </a:p>
      </dgm:t>
    </dgm:pt>
    <dgm:pt modelId="{A3639E24-5EC0-4B0A-8136-46E60D9C6DF4}" type="pres">
      <dgm:prSet presAssocID="{1B3F5582-F63B-4C72-9036-3859E6F4EA99}" presName="linearFlow" presStyleCnt="0">
        <dgm:presLayoutVars>
          <dgm:dir/>
          <dgm:resizeHandles val="exact"/>
        </dgm:presLayoutVars>
      </dgm:prSet>
      <dgm:spPr/>
    </dgm:pt>
    <dgm:pt modelId="{3DA9472D-2BF8-4AEC-A305-B30FCAE1B074}" type="pres">
      <dgm:prSet presAssocID="{F5C57C27-35F7-4406-9C3B-506172BE10F6}" presName="composite" presStyleCnt="0"/>
      <dgm:spPr/>
    </dgm:pt>
    <dgm:pt modelId="{2F3568E1-98EF-47A1-9E19-44955E83A7AA}" type="pres">
      <dgm:prSet presAssocID="{F5C57C27-35F7-4406-9C3B-506172BE10F6}" presName="imgShp" presStyleLbl="fgImgPlace1" presStyleIdx="0" presStyleCnt="1" custLinFactNeighborX="-99668" custLinFactNeighborY="0"/>
      <dgm:spPr>
        <a:gradFill flip="none" rotWithShape="0">
          <a:gsLst>
            <a:gs pos="0">
              <a:schemeClr val="bg1">
                <a:lumMod val="75000"/>
                <a:tint val="66000"/>
                <a:satMod val="160000"/>
              </a:schemeClr>
            </a:gs>
            <a:gs pos="50000">
              <a:schemeClr val="bg1">
                <a:lumMod val="75000"/>
                <a:tint val="44500"/>
                <a:satMod val="160000"/>
              </a:schemeClr>
            </a:gs>
            <a:gs pos="100000">
              <a:schemeClr val="bg1">
                <a:lumMod val="75000"/>
                <a:tint val="23500"/>
                <a:satMod val="160000"/>
              </a:schemeClr>
            </a:gs>
          </a:gsLst>
          <a:lin ang="5400000" scaled="1"/>
          <a:tileRect/>
        </a:gradFill>
      </dgm:spPr>
    </dgm:pt>
    <dgm:pt modelId="{B6E754C6-F4DA-4F4F-9387-1644B5582B20}" type="pres">
      <dgm:prSet presAssocID="{F5C57C27-35F7-4406-9C3B-506172BE10F6}" presName="txShp" presStyleLbl="node1" presStyleIdx="0" presStyleCnt="1" custScaleX="150376" custLinFactNeighborX="-1990" custLinFactNeighborY="-49">
        <dgm:presLayoutVars>
          <dgm:bulletEnabled val="1"/>
        </dgm:presLayoutVars>
      </dgm:prSet>
      <dgm:spPr/>
    </dgm:pt>
  </dgm:ptLst>
  <dgm:cxnLst>
    <dgm:cxn modelId="{FC5AE899-090E-4608-8C8F-4FC54D9B34F3}" type="presOf" srcId="{1B3F5582-F63B-4C72-9036-3859E6F4EA99}" destId="{A3639E24-5EC0-4B0A-8136-46E60D9C6DF4}" srcOrd="0" destOrd="0" presId="urn:microsoft.com/office/officeart/2005/8/layout/vList3#1"/>
    <dgm:cxn modelId="{8A20439D-8E35-4DE1-BB23-652514D8CA9D}" srcId="{1B3F5582-F63B-4C72-9036-3859E6F4EA99}" destId="{F5C57C27-35F7-4406-9C3B-506172BE10F6}" srcOrd="0" destOrd="0" parTransId="{A99F21B6-8419-433F-9768-04537025DED7}" sibTransId="{BFD15463-91E5-448D-8897-D90A218B896F}"/>
    <dgm:cxn modelId="{565633EB-DC2F-457A-9F22-04CB72CC239C}" type="presOf" srcId="{F5C57C27-35F7-4406-9C3B-506172BE10F6}" destId="{B6E754C6-F4DA-4F4F-9387-1644B5582B20}" srcOrd="0" destOrd="0" presId="urn:microsoft.com/office/officeart/2005/8/layout/vList3#1"/>
    <dgm:cxn modelId="{C6EAAB4F-823C-4212-9413-8DC179DAFF2E}" type="presParOf" srcId="{A3639E24-5EC0-4B0A-8136-46E60D9C6DF4}" destId="{3DA9472D-2BF8-4AEC-A305-B30FCAE1B074}" srcOrd="0" destOrd="0" presId="urn:microsoft.com/office/officeart/2005/8/layout/vList3#1"/>
    <dgm:cxn modelId="{A0698608-9C1B-41DC-93D5-C43B2EC4F585}" type="presParOf" srcId="{3DA9472D-2BF8-4AEC-A305-B30FCAE1B074}" destId="{2F3568E1-98EF-47A1-9E19-44955E83A7AA}" srcOrd="0" destOrd="0" presId="urn:microsoft.com/office/officeart/2005/8/layout/vList3#1"/>
    <dgm:cxn modelId="{697AA0DC-EE5E-4BBB-BC9D-5426346C4961}" type="presParOf" srcId="{3DA9472D-2BF8-4AEC-A305-B30FCAE1B074}" destId="{B6E754C6-F4DA-4F4F-9387-1644B5582B20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CA09FEF-33C0-424B-A832-95A57D2E7E0A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52F09FAF-1E62-4431-9BB2-42E6130764EB}">
      <dgm:prSet phldrT="[Texto]"/>
      <dgm:spPr/>
      <dgm:t>
        <a:bodyPr/>
        <a:lstStyle/>
        <a:p>
          <a:r>
            <a:rPr lang="es-CO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CUENTAS AL DIA CON EL PERSONAL A CARGO</a:t>
          </a:r>
          <a:endParaRPr lang="es-CO" b="1" dirty="0">
            <a:solidFill>
              <a:schemeClr val="tx1"/>
            </a:solidFill>
          </a:endParaRPr>
        </a:p>
      </dgm:t>
    </dgm:pt>
    <dgm:pt modelId="{3122B51D-EFD7-4B12-80B7-82EB4526ADC7}" type="parTrans" cxnId="{59875A01-1C4C-4F94-9B27-2A25B0719AD7}">
      <dgm:prSet/>
      <dgm:spPr/>
      <dgm:t>
        <a:bodyPr/>
        <a:lstStyle/>
        <a:p>
          <a:endParaRPr lang="es-CO"/>
        </a:p>
      </dgm:t>
    </dgm:pt>
    <dgm:pt modelId="{F71E2A62-F11B-4D85-8573-BF5DA88161AD}" type="sibTrans" cxnId="{59875A01-1C4C-4F94-9B27-2A25B0719AD7}">
      <dgm:prSet/>
      <dgm:spPr/>
      <dgm:t>
        <a:bodyPr/>
        <a:lstStyle/>
        <a:p>
          <a:endParaRPr lang="es-CO"/>
        </a:p>
      </dgm:t>
    </dgm:pt>
    <dgm:pt modelId="{0A619631-605C-49CD-8E17-3D9AFF977E63}">
      <dgm:prSet phldrT="[Texto]"/>
      <dgm:spPr/>
      <dgm:t>
        <a:bodyPr/>
        <a:lstStyle/>
        <a:p>
          <a:r>
            <a:rPr lang="es-CO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DEUDAS DE INSUMOS MENORES A 30 DIAS </a:t>
          </a:r>
          <a:endParaRPr lang="es-CO" b="1" dirty="0">
            <a:solidFill>
              <a:schemeClr val="tx1"/>
            </a:solidFill>
          </a:endParaRPr>
        </a:p>
      </dgm:t>
    </dgm:pt>
    <dgm:pt modelId="{0A60A96D-C377-4C1D-99B3-681242FCE507}" type="parTrans" cxnId="{DE572626-E3AD-447F-93DC-1DFC2B43DC44}">
      <dgm:prSet/>
      <dgm:spPr/>
      <dgm:t>
        <a:bodyPr/>
        <a:lstStyle/>
        <a:p>
          <a:endParaRPr lang="es-CO"/>
        </a:p>
      </dgm:t>
    </dgm:pt>
    <dgm:pt modelId="{A88E6012-AA0C-4276-8A62-4ED276EB8E95}" type="sibTrans" cxnId="{DE572626-E3AD-447F-93DC-1DFC2B43DC44}">
      <dgm:prSet/>
      <dgm:spPr/>
      <dgm:t>
        <a:bodyPr/>
        <a:lstStyle/>
        <a:p>
          <a:endParaRPr lang="es-CO"/>
        </a:p>
      </dgm:t>
    </dgm:pt>
    <dgm:pt modelId="{F8A4FDAC-BB39-4F50-9162-B00338A1A85D}">
      <dgm:prSet phldrT="[Texto]"/>
      <dgm:spPr/>
      <dgm:t>
        <a:bodyPr/>
        <a:lstStyle/>
        <a:p>
          <a:r>
            <a:rPr lang="es-CO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ACTUALIZACION DE LA PAGINA WEB SEGÚN NORMATIVIDAD</a:t>
          </a:r>
        </a:p>
        <a:p>
          <a:endParaRPr lang="es-CO" dirty="0"/>
        </a:p>
      </dgm:t>
    </dgm:pt>
    <dgm:pt modelId="{6054BB84-D098-4BF4-BC6B-52422B1EBFF0}" type="parTrans" cxnId="{0860671D-5DE1-4778-B812-4FE5A1B5C948}">
      <dgm:prSet/>
      <dgm:spPr/>
      <dgm:t>
        <a:bodyPr/>
        <a:lstStyle/>
        <a:p>
          <a:endParaRPr lang="es-CO"/>
        </a:p>
      </dgm:t>
    </dgm:pt>
    <dgm:pt modelId="{F1B81B67-080A-44F0-8A3A-0D0CEAA55B98}" type="sibTrans" cxnId="{0860671D-5DE1-4778-B812-4FE5A1B5C948}">
      <dgm:prSet/>
      <dgm:spPr/>
      <dgm:t>
        <a:bodyPr/>
        <a:lstStyle/>
        <a:p>
          <a:endParaRPr lang="es-CO"/>
        </a:p>
      </dgm:t>
    </dgm:pt>
    <dgm:pt modelId="{56365D3C-7122-46E9-9305-0C62A653DBF9}">
      <dgm:prSet phldrT="[Texto]"/>
      <dgm:spPr/>
      <dgm:t>
        <a:bodyPr/>
        <a:lstStyle/>
        <a:p>
          <a:r>
            <a:rPr lang="es-CO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CAMBIO DE HORARIO EN LA ATENCION </a:t>
          </a:r>
          <a:endParaRPr lang="es-CO" b="1" dirty="0">
            <a:solidFill>
              <a:schemeClr val="tx1"/>
            </a:solidFill>
          </a:endParaRPr>
        </a:p>
      </dgm:t>
    </dgm:pt>
    <dgm:pt modelId="{9AC88289-D031-43B8-9589-5195857153BB}" type="parTrans" cxnId="{F33209C9-ECE0-4C47-B4BB-05185B76BDE7}">
      <dgm:prSet/>
      <dgm:spPr/>
      <dgm:t>
        <a:bodyPr/>
        <a:lstStyle/>
        <a:p>
          <a:endParaRPr lang="es-CO"/>
        </a:p>
      </dgm:t>
    </dgm:pt>
    <dgm:pt modelId="{CF29E45E-66BC-4B98-A8E9-B891FB35DA54}" type="sibTrans" cxnId="{F33209C9-ECE0-4C47-B4BB-05185B76BDE7}">
      <dgm:prSet/>
      <dgm:spPr/>
      <dgm:t>
        <a:bodyPr/>
        <a:lstStyle/>
        <a:p>
          <a:endParaRPr lang="es-CO"/>
        </a:p>
      </dgm:t>
    </dgm:pt>
    <dgm:pt modelId="{F3F8969D-91A8-4ABD-B9B4-C4486A44E0C0}">
      <dgm:prSet phldrT="[Texto]"/>
      <dgm:spPr/>
      <dgm:t>
        <a:bodyPr/>
        <a:lstStyle/>
        <a:p>
          <a:r>
            <a:rPr lang="es-CO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AUMENTO DE CUMPLIMIENTO DE METAS DE PROTECCION ESPECIFICA Y DETECCION TEMPRANA</a:t>
          </a:r>
          <a:endParaRPr lang="es-CO" b="1" dirty="0">
            <a:solidFill>
              <a:schemeClr val="tx1"/>
            </a:solidFill>
          </a:endParaRPr>
        </a:p>
      </dgm:t>
    </dgm:pt>
    <dgm:pt modelId="{E335442C-5FEA-4F90-8B2D-83DDCB3AAA36}" type="parTrans" cxnId="{307B4AE1-F150-4E0A-BED6-024C540C9C4E}">
      <dgm:prSet/>
      <dgm:spPr/>
      <dgm:t>
        <a:bodyPr/>
        <a:lstStyle/>
        <a:p>
          <a:endParaRPr lang="es-CO"/>
        </a:p>
      </dgm:t>
    </dgm:pt>
    <dgm:pt modelId="{5F5EE1EF-A082-4D76-9C69-24CD38478C02}" type="sibTrans" cxnId="{307B4AE1-F150-4E0A-BED6-024C540C9C4E}">
      <dgm:prSet/>
      <dgm:spPr/>
      <dgm:t>
        <a:bodyPr/>
        <a:lstStyle/>
        <a:p>
          <a:endParaRPr lang="es-CO"/>
        </a:p>
      </dgm:t>
    </dgm:pt>
    <dgm:pt modelId="{42D727EA-C0F1-4352-AE58-2C0C12D35E30}" type="pres">
      <dgm:prSet presAssocID="{3CA09FEF-33C0-424B-A832-95A57D2E7E0A}" presName="cycle" presStyleCnt="0">
        <dgm:presLayoutVars>
          <dgm:dir/>
          <dgm:resizeHandles val="exact"/>
        </dgm:presLayoutVars>
      </dgm:prSet>
      <dgm:spPr/>
    </dgm:pt>
    <dgm:pt modelId="{C952356A-B6C4-4306-B618-1B072CA39102}" type="pres">
      <dgm:prSet presAssocID="{52F09FAF-1E62-4431-9BB2-42E6130764EB}" presName="node" presStyleLbl="node1" presStyleIdx="0" presStyleCnt="5">
        <dgm:presLayoutVars>
          <dgm:bulletEnabled val="1"/>
        </dgm:presLayoutVars>
      </dgm:prSet>
      <dgm:spPr/>
    </dgm:pt>
    <dgm:pt modelId="{B01C69D4-9448-47A8-AD64-82F31196E9E4}" type="pres">
      <dgm:prSet presAssocID="{F71E2A62-F11B-4D85-8573-BF5DA88161AD}" presName="sibTrans" presStyleLbl="sibTrans2D1" presStyleIdx="0" presStyleCnt="5"/>
      <dgm:spPr/>
    </dgm:pt>
    <dgm:pt modelId="{B69FDADB-7DC5-4DA5-A535-69DFBFC1E90A}" type="pres">
      <dgm:prSet presAssocID="{F71E2A62-F11B-4D85-8573-BF5DA88161AD}" presName="connectorText" presStyleLbl="sibTrans2D1" presStyleIdx="0" presStyleCnt="5"/>
      <dgm:spPr/>
    </dgm:pt>
    <dgm:pt modelId="{4E1B402B-497E-499F-82E1-F69BDD5B8141}" type="pres">
      <dgm:prSet presAssocID="{0A619631-605C-49CD-8E17-3D9AFF977E63}" presName="node" presStyleLbl="node1" presStyleIdx="1" presStyleCnt="5">
        <dgm:presLayoutVars>
          <dgm:bulletEnabled val="1"/>
        </dgm:presLayoutVars>
      </dgm:prSet>
      <dgm:spPr/>
    </dgm:pt>
    <dgm:pt modelId="{7F352E6E-C2DD-4596-AE8A-40ED05C6559C}" type="pres">
      <dgm:prSet presAssocID="{A88E6012-AA0C-4276-8A62-4ED276EB8E95}" presName="sibTrans" presStyleLbl="sibTrans2D1" presStyleIdx="1" presStyleCnt="5"/>
      <dgm:spPr/>
    </dgm:pt>
    <dgm:pt modelId="{7377E7FF-A1B6-4365-9995-00D2C8D944E1}" type="pres">
      <dgm:prSet presAssocID="{A88E6012-AA0C-4276-8A62-4ED276EB8E95}" presName="connectorText" presStyleLbl="sibTrans2D1" presStyleIdx="1" presStyleCnt="5"/>
      <dgm:spPr/>
    </dgm:pt>
    <dgm:pt modelId="{16D06CF1-43FD-45A7-B77A-0771599E38D2}" type="pres">
      <dgm:prSet presAssocID="{F8A4FDAC-BB39-4F50-9162-B00338A1A85D}" presName="node" presStyleLbl="node1" presStyleIdx="2" presStyleCnt="5" custRadScaleRad="102617" custRadScaleInc="-5395">
        <dgm:presLayoutVars>
          <dgm:bulletEnabled val="1"/>
        </dgm:presLayoutVars>
      </dgm:prSet>
      <dgm:spPr/>
    </dgm:pt>
    <dgm:pt modelId="{F6D087C4-A6A8-4B13-ABFC-CFFA57B70752}" type="pres">
      <dgm:prSet presAssocID="{F1B81B67-080A-44F0-8A3A-0D0CEAA55B98}" presName="sibTrans" presStyleLbl="sibTrans2D1" presStyleIdx="2" presStyleCnt="5"/>
      <dgm:spPr/>
    </dgm:pt>
    <dgm:pt modelId="{4BC690F4-A059-4FA5-842F-80685A72A7A4}" type="pres">
      <dgm:prSet presAssocID="{F1B81B67-080A-44F0-8A3A-0D0CEAA55B98}" presName="connectorText" presStyleLbl="sibTrans2D1" presStyleIdx="2" presStyleCnt="5"/>
      <dgm:spPr/>
    </dgm:pt>
    <dgm:pt modelId="{ECB4FCE2-F65F-440F-AD73-15471065E053}" type="pres">
      <dgm:prSet presAssocID="{56365D3C-7122-46E9-9305-0C62A653DBF9}" presName="node" presStyleLbl="node1" presStyleIdx="3" presStyleCnt="5">
        <dgm:presLayoutVars>
          <dgm:bulletEnabled val="1"/>
        </dgm:presLayoutVars>
      </dgm:prSet>
      <dgm:spPr/>
    </dgm:pt>
    <dgm:pt modelId="{A8D53833-BF7F-4EBE-8E1C-BD4280F5DD2E}" type="pres">
      <dgm:prSet presAssocID="{CF29E45E-66BC-4B98-A8E9-B891FB35DA54}" presName="sibTrans" presStyleLbl="sibTrans2D1" presStyleIdx="3" presStyleCnt="5"/>
      <dgm:spPr/>
    </dgm:pt>
    <dgm:pt modelId="{A4C0C3D8-EFC7-4E02-ADFA-76195325BA30}" type="pres">
      <dgm:prSet presAssocID="{CF29E45E-66BC-4B98-A8E9-B891FB35DA54}" presName="connectorText" presStyleLbl="sibTrans2D1" presStyleIdx="3" presStyleCnt="5"/>
      <dgm:spPr/>
    </dgm:pt>
    <dgm:pt modelId="{DF05E6A9-B16D-40AD-9093-D062E3965A38}" type="pres">
      <dgm:prSet presAssocID="{F3F8969D-91A8-4ABD-B9B4-C4486A44E0C0}" presName="node" presStyleLbl="node1" presStyleIdx="4" presStyleCnt="5">
        <dgm:presLayoutVars>
          <dgm:bulletEnabled val="1"/>
        </dgm:presLayoutVars>
      </dgm:prSet>
      <dgm:spPr/>
    </dgm:pt>
    <dgm:pt modelId="{1F9613F4-31AA-4AD2-8591-FDB6775B1656}" type="pres">
      <dgm:prSet presAssocID="{5F5EE1EF-A082-4D76-9C69-24CD38478C02}" presName="sibTrans" presStyleLbl="sibTrans2D1" presStyleIdx="4" presStyleCnt="5"/>
      <dgm:spPr/>
    </dgm:pt>
    <dgm:pt modelId="{19DBBAAD-43FC-4F17-A751-86D053AB7CD0}" type="pres">
      <dgm:prSet presAssocID="{5F5EE1EF-A082-4D76-9C69-24CD38478C02}" presName="connectorText" presStyleLbl="sibTrans2D1" presStyleIdx="4" presStyleCnt="5"/>
      <dgm:spPr/>
    </dgm:pt>
  </dgm:ptLst>
  <dgm:cxnLst>
    <dgm:cxn modelId="{1BBFD100-83FF-4555-AEED-2B1D9A9F3EF0}" type="presOf" srcId="{52F09FAF-1E62-4431-9BB2-42E6130764EB}" destId="{C952356A-B6C4-4306-B618-1B072CA39102}" srcOrd="0" destOrd="0" presId="urn:microsoft.com/office/officeart/2005/8/layout/cycle2"/>
    <dgm:cxn modelId="{59875A01-1C4C-4F94-9B27-2A25B0719AD7}" srcId="{3CA09FEF-33C0-424B-A832-95A57D2E7E0A}" destId="{52F09FAF-1E62-4431-9BB2-42E6130764EB}" srcOrd="0" destOrd="0" parTransId="{3122B51D-EFD7-4B12-80B7-82EB4526ADC7}" sibTransId="{F71E2A62-F11B-4D85-8573-BF5DA88161AD}"/>
    <dgm:cxn modelId="{5D255A0A-F8E2-44CC-A27D-BECF38FC3CCF}" type="presOf" srcId="{5F5EE1EF-A082-4D76-9C69-24CD38478C02}" destId="{19DBBAAD-43FC-4F17-A751-86D053AB7CD0}" srcOrd="1" destOrd="0" presId="urn:microsoft.com/office/officeart/2005/8/layout/cycle2"/>
    <dgm:cxn modelId="{FFE4BF18-C781-4CC5-93A7-8B077AA1E706}" type="presOf" srcId="{A88E6012-AA0C-4276-8A62-4ED276EB8E95}" destId="{7F352E6E-C2DD-4596-AE8A-40ED05C6559C}" srcOrd="0" destOrd="0" presId="urn:microsoft.com/office/officeart/2005/8/layout/cycle2"/>
    <dgm:cxn modelId="{0860671D-5DE1-4778-B812-4FE5A1B5C948}" srcId="{3CA09FEF-33C0-424B-A832-95A57D2E7E0A}" destId="{F8A4FDAC-BB39-4F50-9162-B00338A1A85D}" srcOrd="2" destOrd="0" parTransId="{6054BB84-D098-4BF4-BC6B-52422B1EBFF0}" sibTransId="{F1B81B67-080A-44F0-8A3A-0D0CEAA55B98}"/>
    <dgm:cxn modelId="{DE572626-E3AD-447F-93DC-1DFC2B43DC44}" srcId="{3CA09FEF-33C0-424B-A832-95A57D2E7E0A}" destId="{0A619631-605C-49CD-8E17-3D9AFF977E63}" srcOrd="1" destOrd="0" parTransId="{0A60A96D-C377-4C1D-99B3-681242FCE507}" sibTransId="{A88E6012-AA0C-4276-8A62-4ED276EB8E95}"/>
    <dgm:cxn modelId="{E8E7BE40-01A7-478A-822E-0BBC53010E07}" type="presOf" srcId="{F8A4FDAC-BB39-4F50-9162-B00338A1A85D}" destId="{16D06CF1-43FD-45A7-B77A-0771599E38D2}" srcOrd="0" destOrd="0" presId="urn:microsoft.com/office/officeart/2005/8/layout/cycle2"/>
    <dgm:cxn modelId="{4F9A8C49-6940-4013-8045-9DE4BCACC961}" type="presOf" srcId="{F71E2A62-F11B-4D85-8573-BF5DA88161AD}" destId="{B01C69D4-9448-47A8-AD64-82F31196E9E4}" srcOrd="0" destOrd="0" presId="urn:microsoft.com/office/officeart/2005/8/layout/cycle2"/>
    <dgm:cxn modelId="{CFBC3E4E-0A15-44E3-9601-9043A5131B90}" type="presOf" srcId="{56365D3C-7122-46E9-9305-0C62A653DBF9}" destId="{ECB4FCE2-F65F-440F-AD73-15471065E053}" srcOrd="0" destOrd="0" presId="urn:microsoft.com/office/officeart/2005/8/layout/cycle2"/>
    <dgm:cxn modelId="{ACE0A86A-5A30-4DC1-AF21-4C0D598D970D}" type="presOf" srcId="{CF29E45E-66BC-4B98-A8E9-B891FB35DA54}" destId="{A4C0C3D8-EFC7-4E02-ADFA-76195325BA30}" srcOrd="1" destOrd="0" presId="urn:microsoft.com/office/officeart/2005/8/layout/cycle2"/>
    <dgm:cxn modelId="{AED32170-9064-4997-BF9C-0AE329499E32}" type="presOf" srcId="{3CA09FEF-33C0-424B-A832-95A57D2E7E0A}" destId="{42D727EA-C0F1-4352-AE58-2C0C12D35E30}" srcOrd="0" destOrd="0" presId="urn:microsoft.com/office/officeart/2005/8/layout/cycle2"/>
    <dgm:cxn modelId="{85508392-2993-4E2C-831F-6627F78125D4}" type="presOf" srcId="{F71E2A62-F11B-4D85-8573-BF5DA88161AD}" destId="{B69FDADB-7DC5-4DA5-A535-69DFBFC1E90A}" srcOrd="1" destOrd="0" presId="urn:microsoft.com/office/officeart/2005/8/layout/cycle2"/>
    <dgm:cxn modelId="{F8B88792-6B78-4657-BEB7-E4539674ABB3}" type="presOf" srcId="{A88E6012-AA0C-4276-8A62-4ED276EB8E95}" destId="{7377E7FF-A1B6-4365-9995-00D2C8D944E1}" srcOrd="1" destOrd="0" presId="urn:microsoft.com/office/officeart/2005/8/layout/cycle2"/>
    <dgm:cxn modelId="{BBFAF3A4-290A-4BB6-A305-4F1C2F717649}" type="presOf" srcId="{CF29E45E-66BC-4B98-A8E9-B891FB35DA54}" destId="{A8D53833-BF7F-4EBE-8E1C-BD4280F5DD2E}" srcOrd="0" destOrd="0" presId="urn:microsoft.com/office/officeart/2005/8/layout/cycle2"/>
    <dgm:cxn modelId="{E63123C4-FD84-44CF-91A3-FE702D0C6A1D}" type="presOf" srcId="{F3F8969D-91A8-4ABD-B9B4-C4486A44E0C0}" destId="{DF05E6A9-B16D-40AD-9093-D062E3965A38}" srcOrd="0" destOrd="0" presId="urn:microsoft.com/office/officeart/2005/8/layout/cycle2"/>
    <dgm:cxn modelId="{F33209C9-ECE0-4C47-B4BB-05185B76BDE7}" srcId="{3CA09FEF-33C0-424B-A832-95A57D2E7E0A}" destId="{56365D3C-7122-46E9-9305-0C62A653DBF9}" srcOrd="3" destOrd="0" parTransId="{9AC88289-D031-43B8-9589-5195857153BB}" sibTransId="{CF29E45E-66BC-4B98-A8E9-B891FB35DA54}"/>
    <dgm:cxn modelId="{FCB442D2-7E15-429F-9417-9766835A922A}" type="presOf" srcId="{5F5EE1EF-A082-4D76-9C69-24CD38478C02}" destId="{1F9613F4-31AA-4AD2-8591-FDB6775B1656}" srcOrd="0" destOrd="0" presId="urn:microsoft.com/office/officeart/2005/8/layout/cycle2"/>
    <dgm:cxn modelId="{CFCB48D8-5417-4CDF-94F2-947D6A401BD5}" type="presOf" srcId="{F1B81B67-080A-44F0-8A3A-0D0CEAA55B98}" destId="{4BC690F4-A059-4FA5-842F-80685A72A7A4}" srcOrd="1" destOrd="0" presId="urn:microsoft.com/office/officeart/2005/8/layout/cycle2"/>
    <dgm:cxn modelId="{307B4AE1-F150-4E0A-BED6-024C540C9C4E}" srcId="{3CA09FEF-33C0-424B-A832-95A57D2E7E0A}" destId="{F3F8969D-91A8-4ABD-B9B4-C4486A44E0C0}" srcOrd="4" destOrd="0" parTransId="{E335442C-5FEA-4F90-8B2D-83DDCB3AAA36}" sibTransId="{5F5EE1EF-A082-4D76-9C69-24CD38478C02}"/>
    <dgm:cxn modelId="{9EEF46EB-7A6F-4A19-BC53-301DE285B343}" type="presOf" srcId="{F1B81B67-080A-44F0-8A3A-0D0CEAA55B98}" destId="{F6D087C4-A6A8-4B13-ABFC-CFFA57B70752}" srcOrd="0" destOrd="0" presId="urn:microsoft.com/office/officeart/2005/8/layout/cycle2"/>
    <dgm:cxn modelId="{26A6F3F9-6715-4944-B0A0-8DBCD62194E3}" type="presOf" srcId="{0A619631-605C-49CD-8E17-3D9AFF977E63}" destId="{4E1B402B-497E-499F-82E1-F69BDD5B8141}" srcOrd="0" destOrd="0" presId="urn:microsoft.com/office/officeart/2005/8/layout/cycle2"/>
    <dgm:cxn modelId="{B8BDC4DC-AFD1-4D7C-8B9F-00ACF9621B61}" type="presParOf" srcId="{42D727EA-C0F1-4352-AE58-2C0C12D35E30}" destId="{C952356A-B6C4-4306-B618-1B072CA39102}" srcOrd="0" destOrd="0" presId="urn:microsoft.com/office/officeart/2005/8/layout/cycle2"/>
    <dgm:cxn modelId="{C3577012-BB2E-4B78-B8B2-485175F1FAD8}" type="presParOf" srcId="{42D727EA-C0F1-4352-AE58-2C0C12D35E30}" destId="{B01C69D4-9448-47A8-AD64-82F31196E9E4}" srcOrd="1" destOrd="0" presId="urn:microsoft.com/office/officeart/2005/8/layout/cycle2"/>
    <dgm:cxn modelId="{00DD5FFB-309C-4E2B-906C-9F505CC41897}" type="presParOf" srcId="{B01C69D4-9448-47A8-AD64-82F31196E9E4}" destId="{B69FDADB-7DC5-4DA5-A535-69DFBFC1E90A}" srcOrd="0" destOrd="0" presId="urn:microsoft.com/office/officeart/2005/8/layout/cycle2"/>
    <dgm:cxn modelId="{6D7B29F6-ABC8-4A09-8123-499CF7539429}" type="presParOf" srcId="{42D727EA-C0F1-4352-AE58-2C0C12D35E30}" destId="{4E1B402B-497E-499F-82E1-F69BDD5B8141}" srcOrd="2" destOrd="0" presId="urn:microsoft.com/office/officeart/2005/8/layout/cycle2"/>
    <dgm:cxn modelId="{354D8D12-9A8A-4557-9DFF-B5A80AA4AF21}" type="presParOf" srcId="{42D727EA-C0F1-4352-AE58-2C0C12D35E30}" destId="{7F352E6E-C2DD-4596-AE8A-40ED05C6559C}" srcOrd="3" destOrd="0" presId="urn:microsoft.com/office/officeart/2005/8/layout/cycle2"/>
    <dgm:cxn modelId="{87F4A2BF-36E4-4145-A294-746F5A690138}" type="presParOf" srcId="{7F352E6E-C2DD-4596-AE8A-40ED05C6559C}" destId="{7377E7FF-A1B6-4365-9995-00D2C8D944E1}" srcOrd="0" destOrd="0" presId="urn:microsoft.com/office/officeart/2005/8/layout/cycle2"/>
    <dgm:cxn modelId="{39F768E8-9A31-44DB-86FB-D4ABECA726AB}" type="presParOf" srcId="{42D727EA-C0F1-4352-AE58-2C0C12D35E30}" destId="{16D06CF1-43FD-45A7-B77A-0771599E38D2}" srcOrd="4" destOrd="0" presId="urn:microsoft.com/office/officeart/2005/8/layout/cycle2"/>
    <dgm:cxn modelId="{708A7DEC-5723-4A5F-8FBE-8A8CF051A22F}" type="presParOf" srcId="{42D727EA-C0F1-4352-AE58-2C0C12D35E30}" destId="{F6D087C4-A6A8-4B13-ABFC-CFFA57B70752}" srcOrd="5" destOrd="0" presId="urn:microsoft.com/office/officeart/2005/8/layout/cycle2"/>
    <dgm:cxn modelId="{A7FF5AE9-E16E-46ED-8C3C-0104823D4FD2}" type="presParOf" srcId="{F6D087C4-A6A8-4B13-ABFC-CFFA57B70752}" destId="{4BC690F4-A059-4FA5-842F-80685A72A7A4}" srcOrd="0" destOrd="0" presId="urn:microsoft.com/office/officeart/2005/8/layout/cycle2"/>
    <dgm:cxn modelId="{1161A2CC-EBCE-411B-A992-60D6000D24D1}" type="presParOf" srcId="{42D727EA-C0F1-4352-AE58-2C0C12D35E30}" destId="{ECB4FCE2-F65F-440F-AD73-15471065E053}" srcOrd="6" destOrd="0" presId="urn:microsoft.com/office/officeart/2005/8/layout/cycle2"/>
    <dgm:cxn modelId="{B19AAA03-46BD-42AC-8430-5429FFDD8BDF}" type="presParOf" srcId="{42D727EA-C0F1-4352-AE58-2C0C12D35E30}" destId="{A8D53833-BF7F-4EBE-8E1C-BD4280F5DD2E}" srcOrd="7" destOrd="0" presId="urn:microsoft.com/office/officeart/2005/8/layout/cycle2"/>
    <dgm:cxn modelId="{2A39FB15-61B7-48C5-BF56-E145C051402E}" type="presParOf" srcId="{A8D53833-BF7F-4EBE-8E1C-BD4280F5DD2E}" destId="{A4C0C3D8-EFC7-4E02-ADFA-76195325BA30}" srcOrd="0" destOrd="0" presId="urn:microsoft.com/office/officeart/2005/8/layout/cycle2"/>
    <dgm:cxn modelId="{2B937014-EBB1-45AE-AF9F-5C641FE147AC}" type="presParOf" srcId="{42D727EA-C0F1-4352-AE58-2C0C12D35E30}" destId="{DF05E6A9-B16D-40AD-9093-D062E3965A38}" srcOrd="8" destOrd="0" presId="urn:microsoft.com/office/officeart/2005/8/layout/cycle2"/>
    <dgm:cxn modelId="{8A449413-A85D-4196-BDAF-76BE750908D1}" type="presParOf" srcId="{42D727EA-C0F1-4352-AE58-2C0C12D35E30}" destId="{1F9613F4-31AA-4AD2-8591-FDB6775B1656}" srcOrd="9" destOrd="0" presId="urn:microsoft.com/office/officeart/2005/8/layout/cycle2"/>
    <dgm:cxn modelId="{575F93C3-D992-409D-8207-CC4BA7DC9429}" type="presParOf" srcId="{1F9613F4-31AA-4AD2-8591-FDB6775B1656}" destId="{19DBBAAD-43FC-4F17-A751-86D053AB7CD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B3F5582-F63B-4C72-9036-3859E6F4EA99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F5C57C27-35F7-4406-9C3B-506172BE10F6}">
      <dgm:prSet phldrT="[Texto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es-CO" sz="32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LOGROS</a:t>
          </a:r>
          <a:endParaRPr lang="es-CO" sz="3200" b="1" i="1" spc="3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9F21B6-8419-433F-9768-04537025DED7}" type="parTrans" cxnId="{8A20439D-8E35-4DE1-BB23-652514D8CA9D}">
      <dgm:prSet/>
      <dgm:spPr/>
      <dgm:t>
        <a:bodyPr/>
        <a:lstStyle/>
        <a:p>
          <a:endParaRPr lang="es-CO"/>
        </a:p>
      </dgm:t>
    </dgm:pt>
    <dgm:pt modelId="{BFD15463-91E5-448D-8897-D90A218B896F}" type="sibTrans" cxnId="{8A20439D-8E35-4DE1-BB23-652514D8CA9D}">
      <dgm:prSet/>
      <dgm:spPr/>
      <dgm:t>
        <a:bodyPr/>
        <a:lstStyle/>
        <a:p>
          <a:endParaRPr lang="es-CO"/>
        </a:p>
      </dgm:t>
    </dgm:pt>
    <dgm:pt modelId="{A3639E24-5EC0-4B0A-8136-46E60D9C6DF4}" type="pres">
      <dgm:prSet presAssocID="{1B3F5582-F63B-4C72-9036-3859E6F4EA99}" presName="linearFlow" presStyleCnt="0">
        <dgm:presLayoutVars>
          <dgm:dir/>
          <dgm:resizeHandles val="exact"/>
        </dgm:presLayoutVars>
      </dgm:prSet>
      <dgm:spPr/>
    </dgm:pt>
    <dgm:pt modelId="{3DA9472D-2BF8-4AEC-A305-B30FCAE1B074}" type="pres">
      <dgm:prSet presAssocID="{F5C57C27-35F7-4406-9C3B-506172BE10F6}" presName="composite" presStyleCnt="0"/>
      <dgm:spPr/>
    </dgm:pt>
    <dgm:pt modelId="{2F3568E1-98EF-47A1-9E19-44955E83A7AA}" type="pres">
      <dgm:prSet presAssocID="{F5C57C27-35F7-4406-9C3B-506172BE10F6}" presName="imgShp" presStyleLbl="fgImgPlace1" presStyleIdx="0" presStyleCnt="1" custLinFactNeighborX="-99668" custLinFactNeighborY="0"/>
      <dgm:spPr>
        <a:gradFill flip="none" rotWithShape="0">
          <a:gsLst>
            <a:gs pos="0">
              <a:schemeClr val="bg1">
                <a:lumMod val="75000"/>
                <a:tint val="66000"/>
                <a:satMod val="160000"/>
              </a:schemeClr>
            </a:gs>
            <a:gs pos="50000">
              <a:schemeClr val="bg1">
                <a:lumMod val="75000"/>
                <a:tint val="44500"/>
                <a:satMod val="160000"/>
              </a:schemeClr>
            </a:gs>
            <a:gs pos="100000">
              <a:schemeClr val="bg1">
                <a:lumMod val="75000"/>
                <a:tint val="23500"/>
                <a:satMod val="160000"/>
              </a:schemeClr>
            </a:gs>
          </a:gsLst>
          <a:lin ang="5400000" scaled="1"/>
          <a:tileRect/>
        </a:gradFill>
      </dgm:spPr>
    </dgm:pt>
    <dgm:pt modelId="{B6E754C6-F4DA-4F4F-9387-1644B5582B20}" type="pres">
      <dgm:prSet presAssocID="{F5C57C27-35F7-4406-9C3B-506172BE10F6}" presName="txShp" presStyleLbl="node1" presStyleIdx="0" presStyleCnt="1" custScaleX="150376" custLinFactNeighborX="-1990" custLinFactNeighborY="-49">
        <dgm:presLayoutVars>
          <dgm:bulletEnabled val="1"/>
        </dgm:presLayoutVars>
      </dgm:prSet>
      <dgm:spPr/>
    </dgm:pt>
  </dgm:ptLst>
  <dgm:cxnLst>
    <dgm:cxn modelId="{BA9B512C-748D-43E5-BE02-2878956419FF}" type="presOf" srcId="{1B3F5582-F63B-4C72-9036-3859E6F4EA99}" destId="{A3639E24-5EC0-4B0A-8136-46E60D9C6DF4}" srcOrd="0" destOrd="0" presId="urn:microsoft.com/office/officeart/2005/8/layout/vList3#1"/>
    <dgm:cxn modelId="{8A20439D-8E35-4DE1-BB23-652514D8CA9D}" srcId="{1B3F5582-F63B-4C72-9036-3859E6F4EA99}" destId="{F5C57C27-35F7-4406-9C3B-506172BE10F6}" srcOrd="0" destOrd="0" parTransId="{A99F21B6-8419-433F-9768-04537025DED7}" sibTransId="{BFD15463-91E5-448D-8897-D90A218B896F}"/>
    <dgm:cxn modelId="{99835EFA-52C3-4321-B625-3F2BE3F481AA}" type="presOf" srcId="{F5C57C27-35F7-4406-9C3B-506172BE10F6}" destId="{B6E754C6-F4DA-4F4F-9387-1644B5582B20}" srcOrd="0" destOrd="0" presId="urn:microsoft.com/office/officeart/2005/8/layout/vList3#1"/>
    <dgm:cxn modelId="{FEB78244-1FBF-4529-A5BD-A16AF245B510}" type="presParOf" srcId="{A3639E24-5EC0-4B0A-8136-46E60D9C6DF4}" destId="{3DA9472D-2BF8-4AEC-A305-B30FCAE1B074}" srcOrd="0" destOrd="0" presId="urn:microsoft.com/office/officeart/2005/8/layout/vList3#1"/>
    <dgm:cxn modelId="{AEDF5A10-A1D2-4BA3-A9D2-FD2EC2D1F935}" type="presParOf" srcId="{3DA9472D-2BF8-4AEC-A305-B30FCAE1B074}" destId="{2F3568E1-98EF-47A1-9E19-44955E83A7AA}" srcOrd="0" destOrd="0" presId="urn:microsoft.com/office/officeart/2005/8/layout/vList3#1"/>
    <dgm:cxn modelId="{3E539BFC-D9C4-4865-AF64-FF7BDF9141A5}" type="presParOf" srcId="{3DA9472D-2BF8-4AEC-A305-B30FCAE1B074}" destId="{B6E754C6-F4DA-4F4F-9387-1644B5582B20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B3F5582-F63B-4C72-9036-3859E6F4EA99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F5C57C27-35F7-4406-9C3B-506172BE10F6}">
      <dgm:prSet phldrT="[Texto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es-CO" sz="3200" b="1" i="1" spc="3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RETO</a:t>
          </a:r>
        </a:p>
      </dgm:t>
    </dgm:pt>
    <dgm:pt modelId="{A99F21B6-8419-433F-9768-04537025DED7}" type="parTrans" cxnId="{8A20439D-8E35-4DE1-BB23-652514D8CA9D}">
      <dgm:prSet/>
      <dgm:spPr/>
      <dgm:t>
        <a:bodyPr/>
        <a:lstStyle/>
        <a:p>
          <a:endParaRPr lang="es-CO"/>
        </a:p>
      </dgm:t>
    </dgm:pt>
    <dgm:pt modelId="{BFD15463-91E5-448D-8897-D90A218B896F}" type="sibTrans" cxnId="{8A20439D-8E35-4DE1-BB23-652514D8CA9D}">
      <dgm:prSet/>
      <dgm:spPr/>
      <dgm:t>
        <a:bodyPr/>
        <a:lstStyle/>
        <a:p>
          <a:endParaRPr lang="es-CO"/>
        </a:p>
      </dgm:t>
    </dgm:pt>
    <dgm:pt modelId="{A3639E24-5EC0-4B0A-8136-46E60D9C6DF4}" type="pres">
      <dgm:prSet presAssocID="{1B3F5582-F63B-4C72-9036-3859E6F4EA99}" presName="linearFlow" presStyleCnt="0">
        <dgm:presLayoutVars>
          <dgm:dir/>
          <dgm:resizeHandles val="exact"/>
        </dgm:presLayoutVars>
      </dgm:prSet>
      <dgm:spPr/>
    </dgm:pt>
    <dgm:pt modelId="{3DA9472D-2BF8-4AEC-A305-B30FCAE1B074}" type="pres">
      <dgm:prSet presAssocID="{F5C57C27-35F7-4406-9C3B-506172BE10F6}" presName="composite" presStyleCnt="0"/>
      <dgm:spPr/>
    </dgm:pt>
    <dgm:pt modelId="{2F3568E1-98EF-47A1-9E19-44955E83A7AA}" type="pres">
      <dgm:prSet presAssocID="{F5C57C27-35F7-4406-9C3B-506172BE10F6}" presName="imgShp" presStyleLbl="fgImgPlace1" presStyleIdx="0" presStyleCnt="1" custLinFactNeighborX="-99668" custLinFactNeighborY="0"/>
      <dgm:spPr>
        <a:gradFill flip="none" rotWithShape="0">
          <a:gsLst>
            <a:gs pos="0">
              <a:schemeClr val="bg1">
                <a:lumMod val="75000"/>
                <a:tint val="66000"/>
                <a:satMod val="160000"/>
              </a:schemeClr>
            </a:gs>
            <a:gs pos="50000">
              <a:schemeClr val="bg1">
                <a:lumMod val="75000"/>
                <a:tint val="44500"/>
                <a:satMod val="160000"/>
              </a:schemeClr>
            </a:gs>
            <a:gs pos="100000">
              <a:schemeClr val="bg1">
                <a:lumMod val="75000"/>
                <a:tint val="23500"/>
                <a:satMod val="160000"/>
              </a:schemeClr>
            </a:gs>
          </a:gsLst>
          <a:lin ang="5400000" scaled="1"/>
          <a:tileRect/>
        </a:gradFill>
      </dgm:spPr>
    </dgm:pt>
    <dgm:pt modelId="{B6E754C6-F4DA-4F4F-9387-1644B5582B20}" type="pres">
      <dgm:prSet presAssocID="{F5C57C27-35F7-4406-9C3B-506172BE10F6}" presName="txShp" presStyleLbl="node1" presStyleIdx="0" presStyleCnt="1" custScaleX="150376" custLinFactNeighborX="0" custLinFactNeighborY="49">
        <dgm:presLayoutVars>
          <dgm:bulletEnabled val="1"/>
        </dgm:presLayoutVars>
      </dgm:prSet>
      <dgm:spPr/>
    </dgm:pt>
  </dgm:ptLst>
  <dgm:cxnLst>
    <dgm:cxn modelId="{DCCD6B49-C129-4709-9412-5595AA073987}" type="presOf" srcId="{F5C57C27-35F7-4406-9C3B-506172BE10F6}" destId="{B6E754C6-F4DA-4F4F-9387-1644B5582B20}" srcOrd="0" destOrd="0" presId="urn:microsoft.com/office/officeart/2005/8/layout/vList3#1"/>
    <dgm:cxn modelId="{488BF94F-63E9-4A24-8BB8-6738DF807D63}" type="presOf" srcId="{1B3F5582-F63B-4C72-9036-3859E6F4EA99}" destId="{A3639E24-5EC0-4B0A-8136-46E60D9C6DF4}" srcOrd="0" destOrd="0" presId="urn:microsoft.com/office/officeart/2005/8/layout/vList3#1"/>
    <dgm:cxn modelId="{8A20439D-8E35-4DE1-BB23-652514D8CA9D}" srcId="{1B3F5582-F63B-4C72-9036-3859E6F4EA99}" destId="{F5C57C27-35F7-4406-9C3B-506172BE10F6}" srcOrd="0" destOrd="0" parTransId="{A99F21B6-8419-433F-9768-04537025DED7}" sibTransId="{BFD15463-91E5-448D-8897-D90A218B896F}"/>
    <dgm:cxn modelId="{D98A9D97-98D4-46DF-9D21-49D519B26B0F}" type="presParOf" srcId="{A3639E24-5EC0-4B0A-8136-46E60D9C6DF4}" destId="{3DA9472D-2BF8-4AEC-A305-B30FCAE1B074}" srcOrd="0" destOrd="0" presId="urn:microsoft.com/office/officeart/2005/8/layout/vList3#1"/>
    <dgm:cxn modelId="{EECAF3F7-5919-4DEE-ACFF-004C7DE46347}" type="presParOf" srcId="{3DA9472D-2BF8-4AEC-A305-B30FCAE1B074}" destId="{2F3568E1-98EF-47A1-9E19-44955E83A7AA}" srcOrd="0" destOrd="0" presId="urn:microsoft.com/office/officeart/2005/8/layout/vList3#1"/>
    <dgm:cxn modelId="{10A13544-8DB5-490A-B2FC-CBC7AFF07A3D}" type="presParOf" srcId="{3DA9472D-2BF8-4AEC-A305-B30FCAE1B074}" destId="{B6E754C6-F4DA-4F4F-9387-1644B5582B20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B3F5582-F63B-4C72-9036-3859E6F4EA99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A3639E24-5EC0-4B0A-8136-46E60D9C6DF4}" type="pres">
      <dgm:prSet presAssocID="{1B3F5582-F63B-4C72-9036-3859E6F4EA99}" presName="linearFlow" presStyleCnt="0">
        <dgm:presLayoutVars>
          <dgm:dir/>
          <dgm:resizeHandles val="exact"/>
        </dgm:presLayoutVars>
      </dgm:prSet>
      <dgm:spPr/>
    </dgm:pt>
  </dgm:ptLst>
  <dgm:cxnLst>
    <dgm:cxn modelId="{488BF94F-63E9-4A24-8BB8-6738DF807D63}" type="presOf" srcId="{1B3F5582-F63B-4C72-9036-3859E6F4EA99}" destId="{A3639E24-5EC0-4B0A-8136-46E60D9C6DF4}" srcOrd="0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48A363-54AA-47BF-8763-F99AE65BC8E4}">
      <dsp:nvSpPr>
        <dsp:cNvPr id="0" name=""/>
        <dsp:cNvSpPr/>
      </dsp:nvSpPr>
      <dsp:spPr>
        <a:xfrm>
          <a:off x="2473460" y="0"/>
          <a:ext cx="1226343" cy="12263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b="1" kern="1200" dirty="0">
              <a:solidFill>
                <a:schemeClr val="tx1"/>
              </a:solidFill>
            </a:rPr>
            <a:t>JORNADAS URBANAS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200" b="1" kern="1200" dirty="0">
              <a:solidFill>
                <a:srgbClr val="FF0000"/>
              </a:solidFill>
            </a:rPr>
            <a:t>45</a:t>
          </a:r>
        </a:p>
      </dsp:txBody>
      <dsp:txXfrm>
        <a:off x="2653054" y="179594"/>
        <a:ext cx="867155" cy="867155"/>
      </dsp:txXfrm>
    </dsp:sp>
    <dsp:sp modelId="{52E0C938-01C4-4899-8729-AAED544373DF}">
      <dsp:nvSpPr>
        <dsp:cNvPr id="0" name=""/>
        <dsp:cNvSpPr/>
      </dsp:nvSpPr>
      <dsp:spPr>
        <a:xfrm rot="2203682">
          <a:off x="3650613" y="942958"/>
          <a:ext cx="310730" cy="4138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700" kern="1200"/>
        </a:p>
      </dsp:txBody>
      <dsp:txXfrm>
        <a:off x="3659866" y="997863"/>
        <a:ext cx="217511" cy="248335"/>
      </dsp:txXfrm>
    </dsp:sp>
    <dsp:sp modelId="{750AB1A3-141A-4BD2-912E-B1F60E5BF562}">
      <dsp:nvSpPr>
        <dsp:cNvPr id="0" name=""/>
        <dsp:cNvSpPr/>
      </dsp:nvSpPr>
      <dsp:spPr>
        <a:xfrm>
          <a:off x="3926250" y="1083982"/>
          <a:ext cx="1226343" cy="12263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700" b="1" kern="1200" dirty="0">
              <a:solidFill>
                <a:schemeClr val="tx1"/>
              </a:solidFill>
            </a:rPr>
            <a:t>VEREDAS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600" b="1" kern="1200" dirty="0">
              <a:solidFill>
                <a:srgbClr val="FF0000"/>
              </a:solidFill>
            </a:rPr>
            <a:t>15</a:t>
          </a:r>
        </a:p>
      </dsp:txBody>
      <dsp:txXfrm>
        <a:off x="4105844" y="1263576"/>
        <a:ext cx="867155" cy="867155"/>
      </dsp:txXfrm>
    </dsp:sp>
    <dsp:sp modelId="{1CB49B5D-7958-4CE7-B2BC-FB953AFFD159}">
      <dsp:nvSpPr>
        <dsp:cNvPr id="0" name=""/>
        <dsp:cNvSpPr/>
      </dsp:nvSpPr>
      <dsp:spPr>
        <a:xfrm rot="6480000">
          <a:off x="4093900" y="2358041"/>
          <a:ext cx="327092" cy="4138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700" kern="1200"/>
        </a:p>
      </dsp:txBody>
      <dsp:txXfrm rot="10800000">
        <a:off x="4158126" y="2394156"/>
        <a:ext cx="228964" cy="248335"/>
      </dsp:txXfrm>
    </dsp:sp>
    <dsp:sp modelId="{698C4E1D-C3F7-4462-B71F-EABAFD2C67C4}">
      <dsp:nvSpPr>
        <dsp:cNvPr id="0" name=""/>
        <dsp:cNvSpPr/>
      </dsp:nvSpPr>
      <dsp:spPr>
        <a:xfrm>
          <a:off x="3356577" y="2837255"/>
          <a:ext cx="1226343" cy="12263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b="1" kern="1200" dirty="0">
              <a:solidFill>
                <a:schemeClr val="tx1"/>
              </a:solidFill>
            </a:rPr>
            <a:t>TOTAL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200" b="1" kern="1200" dirty="0">
              <a:solidFill>
                <a:srgbClr val="FF0000"/>
              </a:solidFill>
            </a:rPr>
            <a:t>91</a:t>
          </a:r>
        </a:p>
      </dsp:txBody>
      <dsp:txXfrm>
        <a:off x="3536171" y="3016849"/>
        <a:ext cx="867155" cy="867155"/>
      </dsp:txXfrm>
    </dsp:sp>
    <dsp:sp modelId="{FCE19409-1A3D-44F1-B241-55DFF97AD4B2}">
      <dsp:nvSpPr>
        <dsp:cNvPr id="0" name=""/>
        <dsp:cNvSpPr/>
      </dsp:nvSpPr>
      <dsp:spPr>
        <a:xfrm rot="10800000">
          <a:off x="2893711" y="3243481"/>
          <a:ext cx="327092" cy="4138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700" kern="1200"/>
        </a:p>
      </dsp:txBody>
      <dsp:txXfrm rot="10800000">
        <a:off x="2991839" y="3326259"/>
        <a:ext cx="228964" cy="248335"/>
      </dsp:txXfrm>
    </dsp:sp>
    <dsp:sp modelId="{FB550797-02CF-4DAA-A9A4-57EAB88ED20D}">
      <dsp:nvSpPr>
        <dsp:cNvPr id="0" name=""/>
        <dsp:cNvSpPr/>
      </dsp:nvSpPr>
      <dsp:spPr>
        <a:xfrm>
          <a:off x="1513078" y="2837255"/>
          <a:ext cx="1226343" cy="12263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b="1" kern="1200" dirty="0">
              <a:solidFill>
                <a:schemeClr val="tx1"/>
              </a:solidFill>
            </a:rPr>
            <a:t>GUARDERIAS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200" kern="1200" dirty="0">
              <a:solidFill>
                <a:srgbClr val="FF0000"/>
              </a:solidFill>
            </a:rPr>
            <a:t>8</a:t>
          </a:r>
        </a:p>
      </dsp:txBody>
      <dsp:txXfrm>
        <a:off x="1692672" y="3016849"/>
        <a:ext cx="867155" cy="867155"/>
      </dsp:txXfrm>
    </dsp:sp>
    <dsp:sp modelId="{93D2D589-DA76-4DE5-888E-4EFE55EDA3BF}">
      <dsp:nvSpPr>
        <dsp:cNvPr id="0" name=""/>
        <dsp:cNvSpPr/>
      </dsp:nvSpPr>
      <dsp:spPr>
        <a:xfrm rot="15120000">
          <a:off x="1680728" y="2375649"/>
          <a:ext cx="327092" cy="4138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700" kern="1200"/>
        </a:p>
      </dsp:txBody>
      <dsp:txXfrm rot="10800000">
        <a:off x="1744954" y="2505090"/>
        <a:ext cx="228964" cy="248335"/>
      </dsp:txXfrm>
    </dsp:sp>
    <dsp:sp modelId="{BB3D5247-1E29-47FB-87F5-1D31A1672B0D}">
      <dsp:nvSpPr>
        <dsp:cNvPr id="0" name=""/>
        <dsp:cNvSpPr/>
      </dsp:nvSpPr>
      <dsp:spPr>
        <a:xfrm>
          <a:off x="943405" y="1083982"/>
          <a:ext cx="1226343" cy="12263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500" b="1" kern="1200" dirty="0">
              <a:solidFill>
                <a:schemeClr val="tx1"/>
              </a:solidFill>
            </a:rPr>
            <a:t>COLEGIOS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200" b="1" kern="1200" dirty="0">
              <a:solidFill>
                <a:srgbClr val="FF0000"/>
              </a:solidFill>
            </a:rPr>
            <a:t>15</a:t>
          </a:r>
        </a:p>
      </dsp:txBody>
      <dsp:txXfrm>
        <a:off x="1122999" y="1263576"/>
        <a:ext cx="867155" cy="867155"/>
      </dsp:txXfrm>
    </dsp:sp>
    <dsp:sp modelId="{28F155C4-FE32-4620-A25A-50FA1870A477}">
      <dsp:nvSpPr>
        <dsp:cNvPr id="0" name=""/>
        <dsp:cNvSpPr/>
      </dsp:nvSpPr>
      <dsp:spPr>
        <a:xfrm rot="19481037">
          <a:off x="2141737" y="953843"/>
          <a:ext cx="343852" cy="4138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700" kern="1200"/>
        </a:p>
      </dsp:txBody>
      <dsp:txXfrm>
        <a:off x="2151229" y="1066438"/>
        <a:ext cx="240696" cy="2483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E754C6-F4DA-4F4F-9387-1644B5582B20}">
      <dsp:nvSpPr>
        <dsp:cNvPr id="0" name=""/>
        <dsp:cNvSpPr/>
      </dsp:nvSpPr>
      <dsp:spPr>
        <a:xfrm rot="10800000">
          <a:off x="-1" y="0"/>
          <a:ext cx="5025604" cy="860449"/>
        </a:xfrm>
        <a:prstGeom prst="homePlate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9435" tIns="121920" rIns="227584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200" b="1" i="1" kern="1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LOGROS</a:t>
          </a:r>
          <a:endParaRPr lang="es-CO" sz="3200" b="1" i="1" kern="1200" spc="3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215111" y="0"/>
        <a:ext cx="4810492" cy="860449"/>
      </dsp:txXfrm>
    </dsp:sp>
    <dsp:sp modelId="{2F3568E1-98EF-47A1-9E19-44955E83A7AA}">
      <dsp:nvSpPr>
        <dsp:cNvPr id="0" name=""/>
        <dsp:cNvSpPr/>
      </dsp:nvSpPr>
      <dsp:spPr>
        <a:xfrm>
          <a:off x="0" y="420"/>
          <a:ext cx="860449" cy="860449"/>
        </a:xfrm>
        <a:prstGeom prst="ellipse">
          <a:avLst/>
        </a:prstGeom>
        <a:gradFill flip="none" rotWithShape="0">
          <a:gsLst>
            <a:gs pos="0">
              <a:schemeClr val="bg1">
                <a:lumMod val="75000"/>
                <a:tint val="66000"/>
                <a:satMod val="160000"/>
              </a:schemeClr>
            </a:gs>
            <a:gs pos="50000">
              <a:schemeClr val="bg1">
                <a:lumMod val="75000"/>
                <a:tint val="44500"/>
                <a:satMod val="160000"/>
              </a:schemeClr>
            </a:gs>
            <a:gs pos="100000">
              <a:schemeClr val="bg1">
                <a:lumMod val="75000"/>
                <a:tint val="23500"/>
                <a:satMod val="160000"/>
              </a:schemeClr>
            </a:gs>
          </a:gsLst>
          <a:lin ang="540000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E754C6-F4DA-4F4F-9387-1644B5582B20}">
      <dsp:nvSpPr>
        <dsp:cNvPr id="0" name=""/>
        <dsp:cNvSpPr/>
      </dsp:nvSpPr>
      <dsp:spPr>
        <a:xfrm rot="10800000">
          <a:off x="-1" y="0"/>
          <a:ext cx="5025604" cy="860449"/>
        </a:xfrm>
        <a:prstGeom prst="homePlate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9435" tIns="121920" rIns="227584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200" b="1" i="1" kern="1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LOGROS</a:t>
          </a:r>
          <a:endParaRPr lang="es-CO" sz="3200" b="1" i="1" kern="1200" spc="3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215111" y="0"/>
        <a:ext cx="4810492" cy="860449"/>
      </dsp:txXfrm>
    </dsp:sp>
    <dsp:sp modelId="{2F3568E1-98EF-47A1-9E19-44955E83A7AA}">
      <dsp:nvSpPr>
        <dsp:cNvPr id="0" name=""/>
        <dsp:cNvSpPr/>
      </dsp:nvSpPr>
      <dsp:spPr>
        <a:xfrm>
          <a:off x="0" y="420"/>
          <a:ext cx="860449" cy="860449"/>
        </a:xfrm>
        <a:prstGeom prst="ellipse">
          <a:avLst/>
        </a:prstGeom>
        <a:gradFill flip="none" rotWithShape="0">
          <a:gsLst>
            <a:gs pos="0">
              <a:schemeClr val="bg1">
                <a:lumMod val="75000"/>
                <a:tint val="66000"/>
                <a:satMod val="160000"/>
              </a:schemeClr>
            </a:gs>
            <a:gs pos="50000">
              <a:schemeClr val="bg1">
                <a:lumMod val="75000"/>
                <a:tint val="44500"/>
                <a:satMod val="160000"/>
              </a:schemeClr>
            </a:gs>
            <a:gs pos="100000">
              <a:schemeClr val="bg1">
                <a:lumMod val="75000"/>
                <a:tint val="23500"/>
                <a:satMod val="160000"/>
              </a:schemeClr>
            </a:gs>
          </a:gsLst>
          <a:lin ang="540000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52356A-B6C4-4306-B618-1B072CA39102}">
      <dsp:nvSpPr>
        <dsp:cNvPr id="0" name=""/>
        <dsp:cNvSpPr/>
      </dsp:nvSpPr>
      <dsp:spPr>
        <a:xfrm>
          <a:off x="2434828" y="401"/>
          <a:ext cx="1226343" cy="12263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8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CUENTAS AL DIA CON EL PERSONAL A CARGO</a:t>
          </a:r>
          <a:endParaRPr lang="es-CO" sz="800" b="1" kern="1200" dirty="0">
            <a:solidFill>
              <a:schemeClr val="tx1"/>
            </a:solidFill>
          </a:endParaRPr>
        </a:p>
      </dsp:txBody>
      <dsp:txXfrm>
        <a:off x="2614422" y="179995"/>
        <a:ext cx="867155" cy="867155"/>
      </dsp:txXfrm>
    </dsp:sp>
    <dsp:sp modelId="{B01C69D4-9448-47A8-AD64-82F31196E9E4}">
      <dsp:nvSpPr>
        <dsp:cNvPr id="0" name=""/>
        <dsp:cNvSpPr/>
      </dsp:nvSpPr>
      <dsp:spPr>
        <a:xfrm rot="2160000">
          <a:off x="3622675" y="942976"/>
          <a:ext cx="327092" cy="4138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600" kern="1200"/>
        </a:p>
      </dsp:txBody>
      <dsp:txXfrm>
        <a:off x="3632045" y="996915"/>
        <a:ext cx="228964" cy="248335"/>
      </dsp:txXfrm>
    </dsp:sp>
    <dsp:sp modelId="{4E1B402B-497E-499F-82E1-F69BDD5B8141}">
      <dsp:nvSpPr>
        <dsp:cNvPr id="0" name=""/>
        <dsp:cNvSpPr/>
      </dsp:nvSpPr>
      <dsp:spPr>
        <a:xfrm>
          <a:off x="3926250" y="1083982"/>
          <a:ext cx="1226343" cy="12263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8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DEUDAS DE INSUMOS MENORES A 30 DIAS </a:t>
          </a:r>
          <a:endParaRPr lang="es-CO" sz="800" b="1" kern="1200" dirty="0">
            <a:solidFill>
              <a:schemeClr val="tx1"/>
            </a:solidFill>
          </a:endParaRPr>
        </a:p>
      </dsp:txBody>
      <dsp:txXfrm>
        <a:off x="4105844" y="1263576"/>
        <a:ext cx="867155" cy="867155"/>
      </dsp:txXfrm>
    </dsp:sp>
    <dsp:sp modelId="{7F352E6E-C2DD-4596-AE8A-40ED05C6559C}">
      <dsp:nvSpPr>
        <dsp:cNvPr id="0" name=""/>
        <dsp:cNvSpPr/>
      </dsp:nvSpPr>
      <dsp:spPr>
        <a:xfrm rot="6358397">
          <a:off x="4132499" y="2358423"/>
          <a:ext cx="316809" cy="4138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600" kern="1200"/>
        </a:p>
      </dsp:txBody>
      <dsp:txXfrm rot="10800000">
        <a:off x="4193098" y="2395514"/>
        <a:ext cx="221766" cy="248335"/>
      </dsp:txXfrm>
    </dsp:sp>
    <dsp:sp modelId="{16D06CF1-43FD-45A7-B77A-0771599E38D2}">
      <dsp:nvSpPr>
        <dsp:cNvPr id="0" name=""/>
        <dsp:cNvSpPr/>
      </dsp:nvSpPr>
      <dsp:spPr>
        <a:xfrm>
          <a:off x="3424279" y="2837651"/>
          <a:ext cx="1226343" cy="12263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8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ACTUALIZACION DE LA PAGINA WEB SEGÚN NORMATIVIDAD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800" kern="1200" dirty="0"/>
        </a:p>
      </dsp:txBody>
      <dsp:txXfrm>
        <a:off x="3603873" y="3017245"/>
        <a:ext cx="867155" cy="867155"/>
      </dsp:txXfrm>
    </dsp:sp>
    <dsp:sp modelId="{F6D087C4-A6A8-4B13-ABFC-CFFA57B70752}">
      <dsp:nvSpPr>
        <dsp:cNvPr id="0" name=""/>
        <dsp:cNvSpPr/>
      </dsp:nvSpPr>
      <dsp:spPr>
        <a:xfrm rot="10800713">
          <a:off x="2910636" y="3243682"/>
          <a:ext cx="362974" cy="4138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600" kern="1200"/>
        </a:p>
      </dsp:txBody>
      <dsp:txXfrm rot="10800000">
        <a:off x="3019528" y="3326471"/>
        <a:ext cx="254082" cy="248335"/>
      </dsp:txXfrm>
    </dsp:sp>
    <dsp:sp modelId="{ECB4FCE2-F65F-440F-AD73-15471065E053}">
      <dsp:nvSpPr>
        <dsp:cNvPr id="0" name=""/>
        <dsp:cNvSpPr/>
      </dsp:nvSpPr>
      <dsp:spPr>
        <a:xfrm>
          <a:off x="1513078" y="2837255"/>
          <a:ext cx="1226343" cy="12263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8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CAMBIO DE HORARIO EN LA ATENCION </a:t>
          </a:r>
          <a:endParaRPr lang="es-CO" sz="800" b="1" kern="1200" dirty="0">
            <a:solidFill>
              <a:schemeClr val="tx1"/>
            </a:solidFill>
          </a:endParaRPr>
        </a:p>
      </dsp:txBody>
      <dsp:txXfrm>
        <a:off x="1692672" y="3016849"/>
        <a:ext cx="867155" cy="867155"/>
      </dsp:txXfrm>
    </dsp:sp>
    <dsp:sp modelId="{A8D53833-BF7F-4EBE-8E1C-BD4280F5DD2E}">
      <dsp:nvSpPr>
        <dsp:cNvPr id="0" name=""/>
        <dsp:cNvSpPr/>
      </dsp:nvSpPr>
      <dsp:spPr>
        <a:xfrm rot="15120000">
          <a:off x="1680728" y="2375649"/>
          <a:ext cx="327092" cy="4138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600" kern="1200"/>
        </a:p>
      </dsp:txBody>
      <dsp:txXfrm rot="10800000">
        <a:off x="1744954" y="2505090"/>
        <a:ext cx="228964" cy="248335"/>
      </dsp:txXfrm>
    </dsp:sp>
    <dsp:sp modelId="{DF05E6A9-B16D-40AD-9093-D062E3965A38}">
      <dsp:nvSpPr>
        <dsp:cNvPr id="0" name=""/>
        <dsp:cNvSpPr/>
      </dsp:nvSpPr>
      <dsp:spPr>
        <a:xfrm>
          <a:off x="943405" y="1083982"/>
          <a:ext cx="1226343" cy="12263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8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AUMENTO DE CUMPLIMIENTO DE METAS DE PROTECCION ESPECIFICA Y DETECCION TEMPRANA</a:t>
          </a:r>
          <a:endParaRPr lang="es-CO" sz="800" b="1" kern="1200" dirty="0">
            <a:solidFill>
              <a:schemeClr val="tx1"/>
            </a:solidFill>
          </a:endParaRPr>
        </a:p>
      </dsp:txBody>
      <dsp:txXfrm>
        <a:off x="1122999" y="1263576"/>
        <a:ext cx="867155" cy="867155"/>
      </dsp:txXfrm>
    </dsp:sp>
    <dsp:sp modelId="{1F9613F4-31AA-4AD2-8591-FDB6775B1656}">
      <dsp:nvSpPr>
        <dsp:cNvPr id="0" name=""/>
        <dsp:cNvSpPr/>
      </dsp:nvSpPr>
      <dsp:spPr>
        <a:xfrm rot="19440000">
          <a:off x="2131253" y="953859"/>
          <a:ext cx="327092" cy="4138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600" kern="1200"/>
        </a:p>
      </dsp:txBody>
      <dsp:txXfrm>
        <a:off x="2140623" y="1065476"/>
        <a:ext cx="228964" cy="24833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E754C6-F4DA-4F4F-9387-1644B5582B20}">
      <dsp:nvSpPr>
        <dsp:cNvPr id="0" name=""/>
        <dsp:cNvSpPr/>
      </dsp:nvSpPr>
      <dsp:spPr>
        <a:xfrm rot="10800000">
          <a:off x="-1" y="0"/>
          <a:ext cx="5025604" cy="860449"/>
        </a:xfrm>
        <a:prstGeom prst="homePlate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9435" tIns="121920" rIns="227584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200" b="1" i="1" kern="1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LOGROS</a:t>
          </a:r>
          <a:endParaRPr lang="es-CO" sz="3200" b="1" i="1" kern="1200" spc="3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215111" y="0"/>
        <a:ext cx="4810492" cy="860449"/>
      </dsp:txXfrm>
    </dsp:sp>
    <dsp:sp modelId="{2F3568E1-98EF-47A1-9E19-44955E83A7AA}">
      <dsp:nvSpPr>
        <dsp:cNvPr id="0" name=""/>
        <dsp:cNvSpPr/>
      </dsp:nvSpPr>
      <dsp:spPr>
        <a:xfrm>
          <a:off x="0" y="420"/>
          <a:ext cx="860449" cy="860449"/>
        </a:xfrm>
        <a:prstGeom prst="ellipse">
          <a:avLst/>
        </a:prstGeom>
        <a:gradFill flip="none" rotWithShape="0">
          <a:gsLst>
            <a:gs pos="0">
              <a:schemeClr val="bg1">
                <a:lumMod val="75000"/>
                <a:tint val="66000"/>
                <a:satMod val="160000"/>
              </a:schemeClr>
            </a:gs>
            <a:gs pos="50000">
              <a:schemeClr val="bg1">
                <a:lumMod val="75000"/>
                <a:tint val="44500"/>
                <a:satMod val="160000"/>
              </a:schemeClr>
            </a:gs>
            <a:gs pos="100000">
              <a:schemeClr val="bg1">
                <a:lumMod val="75000"/>
                <a:tint val="23500"/>
                <a:satMod val="160000"/>
              </a:schemeClr>
            </a:gs>
          </a:gsLst>
          <a:lin ang="540000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E754C6-F4DA-4F4F-9387-1644B5582B20}">
      <dsp:nvSpPr>
        <dsp:cNvPr id="0" name=""/>
        <dsp:cNvSpPr/>
      </dsp:nvSpPr>
      <dsp:spPr>
        <a:xfrm rot="10800000">
          <a:off x="-1" y="841"/>
          <a:ext cx="5025604" cy="860449"/>
        </a:xfrm>
        <a:prstGeom prst="homePlate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9435" tIns="121920" rIns="227584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200" b="1" i="1" kern="1200" spc="3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RETO</a:t>
          </a:r>
        </a:p>
      </dsp:txBody>
      <dsp:txXfrm rot="10800000">
        <a:off x="215111" y="841"/>
        <a:ext cx="4810492" cy="860449"/>
      </dsp:txXfrm>
    </dsp:sp>
    <dsp:sp modelId="{2F3568E1-98EF-47A1-9E19-44955E83A7AA}">
      <dsp:nvSpPr>
        <dsp:cNvPr id="0" name=""/>
        <dsp:cNvSpPr/>
      </dsp:nvSpPr>
      <dsp:spPr>
        <a:xfrm>
          <a:off x="0" y="420"/>
          <a:ext cx="860449" cy="860449"/>
        </a:xfrm>
        <a:prstGeom prst="ellipse">
          <a:avLst/>
        </a:prstGeom>
        <a:gradFill flip="none" rotWithShape="0">
          <a:gsLst>
            <a:gs pos="0">
              <a:schemeClr val="bg1">
                <a:lumMod val="75000"/>
                <a:tint val="66000"/>
                <a:satMod val="160000"/>
              </a:schemeClr>
            </a:gs>
            <a:gs pos="50000">
              <a:schemeClr val="bg1">
                <a:lumMod val="75000"/>
                <a:tint val="44500"/>
                <a:satMod val="160000"/>
              </a:schemeClr>
            </a:gs>
            <a:gs pos="100000">
              <a:schemeClr val="bg1">
                <a:lumMod val="75000"/>
                <a:tint val="23500"/>
                <a:satMod val="160000"/>
              </a:schemeClr>
            </a:gs>
          </a:gsLst>
          <a:lin ang="540000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D11221-2052-42FA-AEA8-74E60F0D5E93}" type="datetimeFigureOut">
              <a:rPr lang="es-CO" smtClean="0"/>
              <a:pPr/>
              <a:t>30/01/24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FF0034-5447-460E-9D75-D1414953F435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88584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DEDB0-9494-274F-9F11-94F528D55177}" type="datetimeFigureOut">
              <a:rPr lang="es-ES_tradnl" smtClean="0"/>
              <a:pPr/>
              <a:t>30/1/24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7E64D-02D5-D141-A084-6531127992A7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34393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DEDB0-9494-274F-9F11-94F528D55177}" type="datetimeFigureOut">
              <a:rPr lang="es-ES_tradnl" smtClean="0"/>
              <a:pPr/>
              <a:t>30/1/24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7E64D-02D5-D141-A084-6531127992A7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38787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DEDB0-9494-274F-9F11-94F528D55177}" type="datetimeFigureOut">
              <a:rPr lang="es-ES_tradnl" smtClean="0"/>
              <a:pPr/>
              <a:t>30/1/24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7E64D-02D5-D141-A084-6531127992A7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8926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DEDB0-9494-274F-9F11-94F528D55177}" type="datetimeFigureOut">
              <a:rPr lang="es-ES_tradnl" smtClean="0"/>
              <a:pPr/>
              <a:t>30/1/24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7E64D-02D5-D141-A084-6531127992A7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85267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DEDB0-9494-274F-9F11-94F528D55177}" type="datetimeFigureOut">
              <a:rPr lang="es-ES_tradnl" smtClean="0"/>
              <a:pPr/>
              <a:t>30/1/24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7E64D-02D5-D141-A084-6531127992A7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07071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DEDB0-9494-274F-9F11-94F528D55177}" type="datetimeFigureOut">
              <a:rPr lang="es-ES_tradnl" smtClean="0"/>
              <a:pPr/>
              <a:t>30/1/24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7E64D-02D5-D141-A084-6531127992A7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74588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DEDB0-9494-274F-9F11-94F528D55177}" type="datetimeFigureOut">
              <a:rPr lang="es-ES_tradnl" smtClean="0"/>
              <a:pPr/>
              <a:t>30/1/24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7E64D-02D5-D141-A084-6531127992A7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33240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DEDB0-9494-274F-9F11-94F528D55177}" type="datetimeFigureOut">
              <a:rPr lang="es-ES_tradnl" smtClean="0"/>
              <a:pPr/>
              <a:t>30/1/24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7E64D-02D5-D141-A084-6531127992A7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5418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DEDB0-9494-274F-9F11-94F528D55177}" type="datetimeFigureOut">
              <a:rPr lang="es-ES_tradnl" smtClean="0"/>
              <a:pPr/>
              <a:t>30/1/24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7E64D-02D5-D141-A084-6531127992A7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79757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DEDB0-9494-274F-9F11-94F528D55177}" type="datetimeFigureOut">
              <a:rPr lang="es-ES_tradnl" smtClean="0"/>
              <a:pPr/>
              <a:t>30/1/24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7E64D-02D5-D141-A084-6531127992A7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41172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DEDB0-9494-274F-9F11-94F528D55177}" type="datetimeFigureOut">
              <a:rPr lang="es-ES_tradnl" smtClean="0"/>
              <a:pPr/>
              <a:t>30/1/24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7E64D-02D5-D141-A084-6531127992A7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9396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1DEDB0-9494-274F-9F11-94F528D55177}" type="datetimeFigureOut">
              <a:rPr lang="es-ES_tradnl" smtClean="0"/>
              <a:pPr/>
              <a:t>30/1/24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57E64D-02D5-D141-A084-6531127992A7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3537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sa/3.0/" TargetMode="External"/><Relationship Id="rId2" Type="http://schemas.openxmlformats.org/officeDocument/2006/relationships/hyperlink" Target="http://iesherreraoria.org/proyectos/proyecto-educativo/personal-de-administracion-y-servicios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2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29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30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32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34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6313" y="5195521"/>
            <a:ext cx="6858000" cy="492370"/>
          </a:xfrm>
        </p:spPr>
        <p:txBody>
          <a:bodyPr>
            <a:noAutofit/>
          </a:bodyPr>
          <a:lstStyle/>
          <a:p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LEIDY DIANA HERRERA MORA </a:t>
            </a:r>
          </a:p>
          <a:p>
            <a:r>
              <a:rPr lang="es-ES_tradnl" b="1" dirty="0">
                <a:latin typeface="Arial" panose="020B0604020202020204" pitchFamily="34" charset="0"/>
                <a:cs typeface="Arial" panose="020B0604020202020204" pitchFamily="34" charset="0"/>
              </a:rPr>
              <a:t>Gerente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27"/>
          <a:stretch>
            <a:fillRect/>
          </a:stretch>
        </p:blipFill>
        <p:spPr>
          <a:xfrm>
            <a:off x="1528485" y="1456420"/>
            <a:ext cx="6475828" cy="37391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71097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821704" y="2815789"/>
            <a:ext cx="75694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s-CO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s-CO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s-CO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s-CO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endParaRPr lang="es-CO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s-CO" dirty="0"/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9040755"/>
              </p:ext>
            </p:extLst>
          </p:nvPr>
        </p:nvGraphicFramePr>
        <p:xfrm>
          <a:off x="1691677" y="1575007"/>
          <a:ext cx="6315298" cy="25360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608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544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045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VIGENCIA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CALIFICACION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14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3,6/5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9684067"/>
                  </a:ext>
                </a:extLst>
              </a:tr>
              <a:tr h="43414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3,52/5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2533944"/>
                  </a:ext>
                </a:extLst>
              </a:tr>
              <a:tr h="43414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 aplica para la vigencia</a:t>
                      </a:r>
                    </a:p>
                    <a:p>
                      <a:pPr marL="0" lvl="0" algn="ctr" defTabSz="914400" rtl="0" eaLnBrk="1" fontAlgn="b" latinLnBrk="0" hangingPunct="1"/>
                      <a:endParaRPr lang="es-CO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7378039"/>
                  </a:ext>
                </a:extLst>
              </a:tr>
              <a:tr h="43414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Pendiente: Junta Directiva marzo de 2024</a:t>
                      </a:r>
                    </a:p>
                    <a:p>
                      <a:pPr marL="0" lvl="0" algn="ctr" defTabSz="914400" rtl="0" eaLnBrk="1" fontAlgn="b" latinLnBrk="0" hangingPunct="1"/>
                      <a:endParaRPr lang="es-CO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201153"/>
                  </a:ext>
                </a:extLst>
              </a:tr>
            </a:tbl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3667471" y="700196"/>
            <a:ext cx="51650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EVALUACIÓN DEL PLAN DE GESTIÓN GERENCIAL</a:t>
            </a:r>
          </a:p>
        </p:txBody>
      </p:sp>
    </p:spTree>
    <p:extLst>
      <p:ext uri="{BB962C8B-B14F-4D97-AF65-F5344CB8AC3E}">
        <p14:creationId xmlns:p14="http://schemas.microsoft.com/office/powerpoint/2010/main" val="34433421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5FB6841-1FA1-45A9-84FA-6A348CF836CF}"/>
              </a:ext>
            </a:extLst>
          </p:cNvPr>
          <p:cNvSpPr txBox="1"/>
          <p:nvPr/>
        </p:nvSpPr>
        <p:spPr>
          <a:xfrm>
            <a:off x="1280536" y="1337630"/>
            <a:ext cx="7321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/>
              <a:t>    ÁREA ADMINISTRATIVA Y FINANCIERA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6F7A5A8-F8F1-4899-8A70-10E6BF703CB4}"/>
              </a:ext>
            </a:extLst>
          </p:cNvPr>
          <p:cNvSpPr txBox="1"/>
          <p:nvPr/>
        </p:nvSpPr>
        <p:spPr>
          <a:xfrm>
            <a:off x="2150250" y="7008000"/>
            <a:ext cx="51435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900">
                <a:hlinkClick r:id="rId2" tooltip="http://iesherreraoria.org/proyectos/proyecto-educativo/personal-de-administracion-y-servicios"/>
              </a:rPr>
              <a:t>Esta foto</a:t>
            </a:r>
            <a:r>
              <a:rPr lang="es-CO" sz="900"/>
              <a:t> de Autor desconocido está bajo licencia </a:t>
            </a:r>
            <a:r>
              <a:rPr lang="es-CO" sz="900">
                <a:hlinkClick r:id="rId3" tooltip="https://creativecommons.org/licenses/by-nc-sa/3.0/"/>
              </a:rPr>
              <a:t>CC BY-SA-NC</a:t>
            </a:r>
            <a:endParaRPr lang="es-CO" sz="90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91" y="2524259"/>
            <a:ext cx="7250806" cy="3258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6641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noFill/>
          <a:ln>
            <a:noFill/>
          </a:ln>
        </p:spPr>
        <p:txBody>
          <a:bodyPr>
            <a:normAutofit/>
          </a:bodyPr>
          <a:lstStyle/>
          <a:p>
            <a:pPr algn="r"/>
            <a:r>
              <a:rPr lang="es-CO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FACTURACION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1C40055E-A4E4-0CE2-7BFA-73572589F5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1062462"/>
              </p:ext>
            </p:extLst>
          </p:nvPr>
        </p:nvGraphicFramePr>
        <p:xfrm>
          <a:off x="2136370" y="1633560"/>
          <a:ext cx="5128953" cy="4859314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2071235">
                  <a:extLst>
                    <a:ext uri="{9D8B030D-6E8A-4147-A177-3AD203B41FA5}">
                      <a16:colId xmlns:a16="http://schemas.microsoft.com/office/drawing/2014/main" val="1820019673"/>
                    </a:ext>
                  </a:extLst>
                </a:gridCol>
                <a:gridCol w="2075014">
                  <a:extLst>
                    <a:ext uri="{9D8B030D-6E8A-4147-A177-3AD203B41FA5}">
                      <a16:colId xmlns:a16="http://schemas.microsoft.com/office/drawing/2014/main" val="871658156"/>
                    </a:ext>
                  </a:extLst>
                </a:gridCol>
                <a:gridCol w="982704">
                  <a:extLst>
                    <a:ext uri="{9D8B030D-6E8A-4147-A177-3AD203B41FA5}">
                      <a16:colId xmlns:a16="http://schemas.microsoft.com/office/drawing/2014/main" val="3577693267"/>
                    </a:ext>
                  </a:extLst>
                </a:gridCol>
              </a:tblGrid>
              <a:tr h="131879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>
                          <a:effectLst/>
                        </a:rPr>
                        <a:t> POBLACIÓN POR ASEGURADOR O PAGADOR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1976350"/>
                  </a:ext>
                </a:extLst>
              </a:tr>
              <a:tr h="11361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EAPB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u="none" strike="noStrike" dirty="0">
                          <a:effectLst/>
                        </a:rPr>
                        <a:t>TOTAL </a:t>
                      </a:r>
                      <a:endParaRPr lang="es-CO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56968352"/>
                  </a:ext>
                </a:extLst>
              </a:tr>
              <a:tr h="227238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CO" sz="1100" b="1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Régimen excepción</a:t>
                      </a:r>
                      <a:endParaRPr lang="es-CO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Magisterio COSMITET </a:t>
                      </a:r>
                      <a:endParaRPr lang="es-CO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84</a:t>
                      </a:r>
                      <a:endParaRPr lang="es-CO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22102249"/>
                  </a:ext>
                </a:extLst>
              </a:tr>
              <a:tr h="13662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FFMM</a:t>
                      </a:r>
                      <a:endParaRPr lang="es-CO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126</a:t>
                      </a:r>
                      <a:endParaRPr lang="es-CO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29507017"/>
                  </a:ext>
                </a:extLst>
              </a:tr>
              <a:tr h="13662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POLICIA </a:t>
                      </a:r>
                      <a:endParaRPr lang="es-CO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254</a:t>
                      </a:r>
                      <a:endParaRPr lang="es-CO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370649956"/>
                  </a:ext>
                </a:extLst>
              </a:tr>
              <a:tr h="18260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Subtotal</a:t>
                      </a:r>
                      <a:endParaRPr lang="es-CO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464</a:t>
                      </a:r>
                      <a:endParaRPr lang="es-CO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794160272"/>
                  </a:ext>
                </a:extLst>
              </a:tr>
              <a:tr h="136620"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es-CO" sz="1100" b="1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Régimen Subsidiado</a:t>
                      </a:r>
                      <a:endParaRPr lang="es-CO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1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NUEVA EPS </a:t>
                      </a:r>
                      <a:endParaRPr lang="es-CO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23100</a:t>
                      </a:r>
                      <a:endParaRPr lang="es-CO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612347369"/>
                  </a:ext>
                </a:extLst>
              </a:tr>
              <a:tr h="13662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1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SALUD TOTAL</a:t>
                      </a:r>
                      <a:endParaRPr lang="es-CO" sz="1100" b="1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609</a:t>
                      </a:r>
                      <a:endParaRPr lang="es-CO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698311391"/>
                  </a:ext>
                </a:extLst>
              </a:tr>
              <a:tr h="13662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1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ASMET</a:t>
                      </a:r>
                      <a:endParaRPr lang="es-CO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41</a:t>
                      </a:r>
                      <a:endParaRPr lang="es-CO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44669317"/>
                  </a:ext>
                </a:extLst>
              </a:tr>
              <a:tr h="13662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1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EMSSANAR </a:t>
                      </a:r>
                      <a:endParaRPr lang="es-CO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72</a:t>
                      </a:r>
                      <a:endParaRPr lang="es-CO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60190977"/>
                  </a:ext>
                </a:extLst>
              </a:tr>
              <a:tr h="13662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1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AMBUQ</a:t>
                      </a:r>
                      <a:endParaRPr lang="es-CO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39</a:t>
                      </a:r>
                      <a:endParaRPr lang="es-CO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531231480"/>
                  </a:ext>
                </a:extLst>
              </a:tr>
              <a:tr h="13662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1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SAVIA</a:t>
                      </a:r>
                      <a:endParaRPr lang="es-CO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31</a:t>
                      </a:r>
                      <a:endParaRPr lang="es-CO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19720394"/>
                  </a:ext>
                </a:extLst>
              </a:tr>
              <a:tr h="13662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1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EPS SURA </a:t>
                      </a:r>
                      <a:endParaRPr lang="es-CO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s-CO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994424235"/>
                  </a:ext>
                </a:extLst>
              </a:tr>
              <a:tr h="13662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1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COOSALUD </a:t>
                      </a:r>
                      <a:endParaRPr lang="es-CO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93</a:t>
                      </a:r>
                      <a:endParaRPr lang="es-CO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334103363"/>
                  </a:ext>
                </a:extLst>
              </a:tr>
              <a:tr h="13662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Subtotal</a:t>
                      </a:r>
                      <a:endParaRPr lang="es-CO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23987</a:t>
                      </a:r>
                      <a:endParaRPr lang="es-CO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591722571"/>
                  </a:ext>
                </a:extLst>
              </a:tr>
              <a:tr h="136620"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es-CO" sz="1100" b="1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Régimen Contributivo</a:t>
                      </a:r>
                      <a:endParaRPr lang="es-CO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MEDIMAS EPS</a:t>
                      </a:r>
                      <a:endParaRPr lang="es-CO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s-CO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790578506"/>
                  </a:ext>
                </a:extLst>
              </a:tr>
              <a:tr h="13662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SOS</a:t>
                      </a:r>
                      <a:endParaRPr lang="es-CO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646</a:t>
                      </a:r>
                      <a:endParaRPr lang="es-CO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852561250"/>
                  </a:ext>
                </a:extLst>
              </a:tr>
              <a:tr h="13662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NUEVA EPS </a:t>
                      </a:r>
                      <a:endParaRPr lang="es-CO" sz="1100" b="1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3000</a:t>
                      </a:r>
                      <a:endParaRPr lang="es-CO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146000049"/>
                  </a:ext>
                </a:extLst>
              </a:tr>
              <a:tr h="13662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SANITAS</a:t>
                      </a:r>
                      <a:endParaRPr lang="es-CO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358</a:t>
                      </a:r>
                      <a:endParaRPr lang="es-CO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537658813"/>
                  </a:ext>
                </a:extLst>
              </a:tr>
              <a:tr h="13662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COOMEVA </a:t>
                      </a:r>
                      <a:endParaRPr lang="es-CO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CO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79446922"/>
                  </a:ext>
                </a:extLst>
              </a:tr>
              <a:tr h="13662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EPS SURA </a:t>
                      </a:r>
                      <a:endParaRPr lang="es-CO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421</a:t>
                      </a:r>
                      <a:endParaRPr lang="es-CO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48752598"/>
                  </a:ext>
                </a:extLst>
              </a:tr>
              <a:tr h="13662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ASMET</a:t>
                      </a:r>
                      <a:endParaRPr lang="es-CO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25</a:t>
                      </a:r>
                      <a:endParaRPr lang="es-CO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589035979"/>
                  </a:ext>
                </a:extLst>
              </a:tr>
              <a:tr h="13662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EPS SANITAS</a:t>
                      </a:r>
                      <a:endParaRPr lang="es-CO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  <a:endParaRPr lang="es-CO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34238165"/>
                  </a:ext>
                </a:extLst>
              </a:tr>
              <a:tr h="13662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SALUD TOTAL</a:t>
                      </a:r>
                      <a:endParaRPr lang="es-CO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399</a:t>
                      </a:r>
                      <a:endParaRPr lang="es-CO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8184231"/>
                  </a:ext>
                </a:extLst>
              </a:tr>
              <a:tr h="13662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Subtotal</a:t>
                      </a:r>
                      <a:endParaRPr lang="es-CO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4854</a:t>
                      </a:r>
                      <a:endParaRPr lang="es-CO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877788415"/>
                  </a:ext>
                </a:extLst>
              </a:tr>
              <a:tr h="20796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100" b="1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PPNA</a:t>
                      </a:r>
                      <a:endParaRPr lang="es-CO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Entidad Territorial</a:t>
                      </a:r>
                      <a:endParaRPr lang="es-CO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1106</a:t>
                      </a:r>
                      <a:endParaRPr lang="es-CO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336924280"/>
                  </a:ext>
                </a:extLst>
              </a:tr>
              <a:tr h="13662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Subtotal</a:t>
                      </a:r>
                      <a:endParaRPr lang="es-CO" sz="1100" b="1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1106</a:t>
                      </a:r>
                      <a:endParaRPr lang="es-CO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301833036"/>
                  </a:ext>
                </a:extLst>
              </a:tr>
              <a:tr h="187673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TOTAL</a:t>
                      </a:r>
                      <a:endParaRPr lang="es-CO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30411</a:t>
                      </a:r>
                      <a:endParaRPr lang="es-CO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7870438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16848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5627716" y="307571"/>
            <a:ext cx="2887633" cy="1313411"/>
          </a:xfrm>
        </p:spPr>
        <p:txBody>
          <a:bodyPr>
            <a:noAutofit/>
          </a:bodyPr>
          <a:lstStyle/>
          <a:p>
            <a:pPr algn="ctr"/>
            <a:r>
              <a:rPr lang="es-CO" sz="2200" b="1" dirty="0">
                <a:solidFill>
                  <a:srgbClr val="C00000"/>
                </a:solidFill>
                <a:latin typeface="+mn-lt"/>
                <a:cs typeface="Arial" pitchFamily="34" charset="0"/>
              </a:rPr>
              <a:t>FACTURACIÓN </a:t>
            </a:r>
            <a:br>
              <a:rPr lang="es-CO" sz="2200" b="1" dirty="0">
                <a:solidFill>
                  <a:srgbClr val="C00000"/>
                </a:solidFill>
                <a:latin typeface="+mn-lt"/>
                <a:cs typeface="Arial" pitchFamily="34" charset="0"/>
              </a:rPr>
            </a:br>
            <a:r>
              <a:rPr lang="es-CO" sz="2200" b="1" dirty="0">
                <a:solidFill>
                  <a:srgbClr val="C00000"/>
                </a:solidFill>
                <a:latin typeface="+mn-lt"/>
                <a:cs typeface="Arial" pitchFamily="34" charset="0"/>
              </a:rPr>
              <a:t>CONTRATOS VIGENCIA 2023</a:t>
            </a:r>
            <a:br>
              <a:rPr lang="es-CO" sz="2200" b="1" dirty="0">
                <a:solidFill>
                  <a:srgbClr val="C00000"/>
                </a:solidFill>
                <a:latin typeface="+mn-lt"/>
                <a:cs typeface="Arial" pitchFamily="34" charset="0"/>
              </a:rPr>
            </a:br>
            <a:endParaRPr lang="es-CO" sz="2200" dirty="0">
              <a:solidFill>
                <a:srgbClr val="C00000"/>
              </a:solidFill>
              <a:latin typeface="+mn-lt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/>
        </p:nvGraphicFramePr>
        <p:xfrm>
          <a:off x="556954" y="1620990"/>
          <a:ext cx="7622770" cy="3715784"/>
        </p:xfrm>
        <a:graphic>
          <a:graphicData uri="http://schemas.openxmlformats.org/drawingml/2006/table">
            <a:tbl>
              <a:tblPr/>
              <a:tblGrid>
                <a:gridCol w="1484044">
                  <a:extLst>
                    <a:ext uri="{9D8B030D-6E8A-4147-A177-3AD203B41FA5}">
                      <a16:colId xmlns:a16="http://schemas.microsoft.com/office/drawing/2014/main" val="1472419956"/>
                    </a:ext>
                  </a:extLst>
                </a:gridCol>
                <a:gridCol w="2039556">
                  <a:extLst>
                    <a:ext uri="{9D8B030D-6E8A-4147-A177-3AD203B41FA5}">
                      <a16:colId xmlns:a16="http://schemas.microsoft.com/office/drawing/2014/main" val="3597189958"/>
                    </a:ext>
                  </a:extLst>
                </a:gridCol>
                <a:gridCol w="858339">
                  <a:extLst>
                    <a:ext uri="{9D8B030D-6E8A-4147-A177-3AD203B41FA5}">
                      <a16:colId xmlns:a16="http://schemas.microsoft.com/office/drawing/2014/main" val="2411396788"/>
                    </a:ext>
                  </a:extLst>
                </a:gridCol>
                <a:gridCol w="3240831">
                  <a:extLst>
                    <a:ext uri="{9D8B030D-6E8A-4147-A177-3AD203B41FA5}">
                      <a16:colId xmlns:a16="http://schemas.microsoft.com/office/drawing/2014/main" val="2828677389"/>
                    </a:ext>
                  </a:extLst>
                </a:gridCol>
              </a:tblGrid>
              <a:tr h="33779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CONTRATO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NUMERO DEL CONTRATO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VALOR ESTIMADO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OBSERVACIONES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6247673"/>
                  </a:ext>
                </a:extLst>
              </a:tr>
              <a:tr h="19870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MEDIMAS CAPITACION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FOR-GLC-003- DC0102-2018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494,137,980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VALOR DEL CONTRATO ES IGUAL A LA TARIFA PACTADA MULTIPLICADA POR LOS USUARIOS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4936052"/>
                  </a:ext>
                </a:extLst>
              </a:tr>
              <a:tr h="19870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NUEVA EPS SUBSIDIADO CAPITACION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00257-2016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2,151,960,000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VALOR DEL CONTRATO ES IGUAL A LA TARIFA PACTADA MULTIPLICADA POR LOS USUARIOS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848380"/>
                  </a:ext>
                </a:extLst>
              </a:tr>
              <a:tr h="19870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NUEVA EPS  CONTRIBUTIVO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890000400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100,000,000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INICIO EL 01-08-2008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9655546"/>
                  </a:ext>
                </a:extLst>
              </a:tr>
              <a:tr h="19870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ASMET SALUD EPS SAS EVENTO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QUI-151-C19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1,000,000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TERMINADO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8784984"/>
                  </a:ext>
                </a:extLst>
              </a:tr>
              <a:tr h="19870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ASMET SALUD EPS SAS EVENTO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QUI-150-S19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19,000,000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TERMINADO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5424950"/>
                  </a:ext>
                </a:extLst>
              </a:tr>
              <a:tr h="19870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GOBERNACION PIC DEPARTAMENTAL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SAL009-CONTRATOINTERADMINISTRATIVO-2022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89,730,000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TERMINADO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3957737"/>
                  </a:ext>
                </a:extLst>
              </a:tr>
              <a:tr h="19870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GOBERNACION PPNA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SAL009-CONVENIOINTERADMINISTRATIVO-2022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208,326,427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TERMINADO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0853941"/>
                  </a:ext>
                </a:extLst>
              </a:tr>
              <a:tr h="19870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GOBERNACION PPNA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SAL035-CONTRATOINTERADMINSTRATIVO-2021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83,500,000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TERMINADO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5346537"/>
                  </a:ext>
                </a:extLst>
              </a:tr>
              <a:tr h="19870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PIC MUN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001-2022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93,214,286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TERMINADO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8785251"/>
                  </a:ext>
                </a:extLst>
              </a:tr>
              <a:tr h="19870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PIC MUN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001-2022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191,875,370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TERMINADO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8965785"/>
                  </a:ext>
                </a:extLst>
              </a:tr>
              <a:tr h="19870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REGIONAL DE ASEGURAMIENTO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86-5-20180-21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31,750,000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TERMINADO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1647273"/>
                  </a:ext>
                </a:extLst>
              </a:tr>
              <a:tr h="19870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REGIONAL DE ASEGURAMIENTO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86-5-20180-21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13,000,000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TERMINADO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6408750"/>
                  </a:ext>
                </a:extLst>
              </a:tr>
              <a:tr h="19870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REGIONAL DE ASEGURAMIENTO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86-5-20102-22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19,500,000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FECHA DE INICIO 02-07-2022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4119427"/>
                  </a:ext>
                </a:extLst>
              </a:tr>
              <a:tr h="19870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COSMITET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6347020017-020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EVENTO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FECHA DE INICIO 02-01-2018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8619555"/>
                  </a:ext>
                </a:extLst>
              </a:tr>
              <a:tr h="19870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EPS SURA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CW2259089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EVENTO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FECHA DE INICIO 20-04-2022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1070739"/>
                  </a:ext>
                </a:extLst>
              </a:tr>
              <a:tr h="19870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EPS SOS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84,000,000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FECHA DE INICIO 13-07-2022- OTRO SI A TARIFA PLENA PENDIENTE FIRMA SOS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0879598"/>
                  </a:ext>
                </a:extLst>
              </a:tr>
              <a:tr h="19870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HOTAL LAS BAILARINAS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EVENTO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FECHA DE INICIO 29 DE DICIEMBRE DE 2022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4548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59841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89120" y="561703"/>
            <a:ext cx="4366573" cy="679268"/>
          </a:xfrm>
        </p:spPr>
        <p:txBody>
          <a:bodyPr>
            <a:normAutofit/>
          </a:bodyPr>
          <a:lstStyle/>
          <a:p>
            <a:r>
              <a:rPr lang="es-CO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NUMERO DE USUARIOS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972B614B-2A09-28B3-DA55-60346FC6BEED}"/>
              </a:ext>
            </a:extLst>
          </p:cNvPr>
          <p:cNvGraphicFramePr>
            <a:graphicFrameLocks noGrp="1"/>
          </p:cNvGraphicFramePr>
          <p:nvPr/>
        </p:nvGraphicFramePr>
        <p:xfrm>
          <a:off x="947653" y="1662546"/>
          <a:ext cx="7356760" cy="3005498"/>
        </p:xfrm>
        <a:graphic>
          <a:graphicData uri="http://schemas.openxmlformats.org/drawingml/2006/table">
            <a:tbl>
              <a:tblPr/>
              <a:tblGrid>
                <a:gridCol w="3032788">
                  <a:extLst>
                    <a:ext uri="{9D8B030D-6E8A-4147-A177-3AD203B41FA5}">
                      <a16:colId xmlns:a16="http://schemas.microsoft.com/office/drawing/2014/main" val="559799451"/>
                    </a:ext>
                  </a:extLst>
                </a:gridCol>
                <a:gridCol w="1080993">
                  <a:extLst>
                    <a:ext uri="{9D8B030D-6E8A-4147-A177-3AD203B41FA5}">
                      <a16:colId xmlns:a16="http://schemas.microsoft.com/office/drawing/2014/main" val="2230010279"/>
                    </a:ext>
                  </a:extLst>
                </a:gridCol>
                <a:gridCol w="1080993">
                  <a:extLst>
                    <a:ext uri="{9D8B030D-6E8A-4147-A177-3AD203B41FA5}">
                      <a16:colId xmlns:a16="http://schemas.microsoft.com/office/drawing/2014/main" val="1288231978"/>
                    </a:ext>
                  </a:extLst>
                </a:gridCol>
                <a:gridCol w="1080993">
                  <a:extLst>
                    <a:ext uri="{9D8B030D-6E8A-4147-A177-3AD203B41FA5}">
                      <a16:colId xmlns:a16="http://schemas.microsoft.com/office/drawing/2014/main" val="2736509908"/>
                    </a:ext>
                  </a:extLst>
                </a:gridCol>
                <a:gridCol w="1080993">
                  <a:extLst>
                    <a:ext uri="{9D8B030D-6E8A-4147-A177-3AD203B41FA5}">
                      <a16:colId xmlns:a16="http://schemas.microsoft.com/office/drawing/2014/main" val="4059228240"/>
                    </a:ext>
                  </a:extLst>
                </a:gridCol>
              </a:tblGrid>
              <a:tr h="686971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EPS SUBSIDIADO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18E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rtl="0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USUARIOS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18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6006922"/>
                  </a:ext>
                </a:extLst>
              </a:tr>
              <a:tr h="68697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1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9115796"/>
                  </a:ext>
                </a:extLst>
              </a:tr>
              <a:tr h="407889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MEDIMAS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2.035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1.830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9197568"/>
                  </a:ext>
                </a:extLst>
              </a:tr>
              <a:tr h="407889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NUEVA EPS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22.223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21.116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23.100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23.100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846827"/>
                  </a:ext>
                </a:extLst>
              </a:tr>
              <a:tr h="407889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SALUD TOTAL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6851082"/>
                  </a:ext>
                </a:extLst>
              </a:tr>
              <a:tr h="407889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EPS SURA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82097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1351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96788" y="561703"/>
            <a:ext cx="5732961" cy="679268"/>
          </a:xfrm>
        </p:spPr>
        <p:txBody>
          <a:bodyPr>
            <a:normAutofit/>
          </a:bodyPr>
          <a:lstStyle/>
          <a:p>
            <a:r>
              <a:rPr lang="es-CO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UPC CONTRATADA - CÁPITA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AD0B2468-CEB3-3B28-10C1-4D6265FD6AA4}"/>
              </a:ext>
            </a:extLst>
          </p:cNvPr>
          <p:cNvGraphicFramePr>
            <a:graphicFrameLocks noGrp="1"/>
          </p:cNvGraphicFramePr>
          <p:nvPr/>
        </p:nvGraphicFramePr>
        <p:xfrm>
          <a:off x="1460500" y="1820488"/>
          <a:ext cx="6223000" cy="2618956"/>
        </p:xfrm>
        <a:graphic>
          <a:graphicData uri="http://schemas.openxmlformats.org/drawingml/2006/table">
            <a:tbl>
              <a:tblPr/>
              <a:tblGrid>
                <a:gridCol w="2565400">
                  <a:extLst>
                    <a:ext uri="{9D8B030D-6E8A-4147-A177-3AD203B41FA5}">
                      <a16:colId xmlns:a16="http://schemas.microsoft.com/office/drawing/2014/main" val="128263535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36709751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855611368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360330508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244390027"/>
                    </a:ext>
                  </a:extLst>
                </a:gridCol>
              </a:tblGrid>
              <a:tr h="910942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E.A.P.B.</a:t>
                      </a:r>
                    </a:p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RÉGIMEN SUBSIDIADO CAPITACION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18E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rtl="0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UPC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18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9140455"/>
                  </a:ext>
                </a:extLst>
              </a:tr>
              <a:tr h="56933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1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373037"/>
                  </a:ext>
                </a:extLst>
              </a:tr>
              <a:tr h="569338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MEDIMAS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$19,334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$19,941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$20,938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6851700"/>
                  </a:ext>
                </a:extLst>
              </a:tr>
              <a:tr h="569338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NUEVA EPS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$18,584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$19,327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$20,550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$23,886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50634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76704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noFill/>
          <a:ln>
            <a:noFill/>
          </a:ln>
        </p:spPr>
        <p:txBody>
          <a:bodyPr>
            <a:normAutofit/>
          </a:bodyPr>
          <a:lstStyle/>
          <a:p>
            <a:pPr algn="r"/>
            <a:r>
              <a:rPr lang="es-CO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FACTURACION </a:t>
            </a:r>
            <a:br>
              <a:rPr lang="es-CO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es-CO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VACUNACION COVID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9ABCFA35-87DB-1F85-2751-CB4314B5ACBD}"/>
              </a:ext>
            </a:extLst>
          </p:cNvPr>
          <p:cNvGraphicFramePr>
            <a:graphicFrameLocks noGrp="1"/>
          </p:cNvGraphicFramePr>
          <p:nvPr/>
        </p:nvGraphicFramePr>
        <p:xfrm>
          <a:off x="1873249" y="1712423"/>
          <a:ext cx="6198409" cy="2951016"/>
        </p:xfrm>
        <a:graphic>
          <a:graphicData uri="http://schemas.openxmlformats.org/drawingml/2006/table">
            <a:tbl>
              <a:tblPr/>
              <a:tblGrid>
                <a:gridCol w="3449333">
                  <a:extLst>
                    <a:ext uri="{9D8B030D-6E8A-4147-A177-3AD203B41FA5}">
                      <a16:colId xmlns:a16="http://schemas.microsoft.com/office/drawing/2014/main" val="2219487562"/>
                    </a:ext>
                  </a:extLst>
                </a:gridCol>
                <a:gridCol w="1494810">
                  <a:extLst>
                    <a:ext uri="{9D8B030D-6E8A-4147-A177-3AD203B41FA5}">
                      <a16:colId xmlns:a16="http://schemas.microsoft.com/office/drawing/2014/main" val="1215192423"/>
                    </a:ext>
                  </a:extLst>
                </a:gridCol>
                <a:gridCol w="1254266">
                  <a:extLst>
                    <a:ext uri="{9D8B030D-6E8A-4147-A177-3AD203B41FA5}">
                      <a16:colId xmlns:a16="http://schemas.microsoft.com/office/drawing/2014/main" val="405937711"/>
                    </a:ext>
                  </a:extLst>
                </a:gridCol>
              </a:tblGrid>
              <a:tr h="61732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GESTIÓN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VALOR DOSIS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NÚMERO DOSIS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1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550306"/>
                  </a:ext>
                </a:extLst>
              </a:tr>
              <a:tr h="583422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PAGADO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142,450,703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23254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8936401"/>
                  </a:ext>
                </a:extLst>
              </a:tr>
              <a:tr h="583422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GESTIONADO Y PAGADO POR  GIRO PREVIO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122,999,920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17036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2119203"/>
                  </a:ext>
                </a:extLst>
              </a:tr>
              <a:tr h="583422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GESTIÓN POR CUENTA DE COBRO 2023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78,228,700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10835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2609860"/>
                  </a:ext>
                </a:extLst>
              </a:tr>
              <a:tr h="58342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$   373,180,956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51,125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45897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73303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3852948" y="0"/>
            <a:ext cx="4891001" cy="1383118"/>
          </a:xfrm>
        </p:spPr>
        <p:txBody>
          <a:bodyPr>
            <a:noAutofit/>
          </a:bodyPr>
          <a:lstStyle/>
          <a:p>
            <a:pPr algn="ctr"/>
            <a:r>
              <a:rPr lang="es-CO" sz="2200" b="1" dirty="0">
                <a:solidFill>
                  <a:srgbClr val="C00000"/>
                </a:solidFill>
                <a:latin typeface="+mn-lt"/>
                <a:cs typeface="Arial" pitchFamily="34" charset="0"/>
              </a:rPr>
              <a:t>FACTURACIÓN </a:t>
            </a:r>
            <a:br>
              <a:rPr lang="es-CO" sz="2200" b="1" dirty="0">
                <a:solidFill>
                  <a:srgbClr val="C00000"/>
                </a:solidFill>
                <a:latin typeface="+mn-lt"/>
                <a:cs typeface="Arial" pitchFamily="34" charset="0"/>
              </a:rPr>
            </a:br>
            <a:r>
              <a:rPr lang="es-CO" sz="2200" b="1" dirty="0">
                <a:solidFill>
                  <a:srgbClr val="C00000"/>
                </a:solidFill>
                <a:latin typeface="+mn-lt"/>
                <a:cs typeface="Arial" pitchFamily="34" charset="0"/>
              </a:rPr>
              <a:t>CAPIACION RÉGIMEN SUBSIDIADO 2023 </a:t>
            </a:r>
            <a:endParaRPr lang="es-CO" sz="2200" dirty="0">
              <a:solidFill>
                <a:srgbClr val="C00000"/>
              </a:solidFill>
              <a:latin typeface="+mn-lt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/>
        </p:nvGraphicFramePr>
        <p:xfrm>
          <a:off x="532015" y="1554479"/>
          <a:ext cx="7340138" cy="4324590"/>
        </p:xfrm>
        <a:graphic>
          <a:graphicData uri="http://schemas.openxmlformats.org/drawingml/2006/table">
            <a:tbl>
              <a:tblPr/>
              <a:tblGrid>
                <a:gridCol w="2582026">
                  <a:extLst>
                    <a:ext uri="{9D8B030D-6E8A-4147-A177-3AD203B41FA5}">
                      <a16:colId xmlns:a16="http://schemas.microsoft.com/office/drawing/2014/main" val="449192818"/>
                    </a:ext>
                  </a:extLst>
                </a:gridCol>
                <a:gridCol w="1568838">
                  <a:extLst>
                    <a:ext uri="{9D8B030D-6E8A-4147-A177-3AD203B41FA5}">
                      <a16:colId xmlns:a16="http://schemas.microsoft.com/office/drawing/2014/main" val="4207394222"/>
                    </a:ext>
                  </a:extLst>
                </a:gridCol>
                <a:gridCol w="705166">
                  <a:extLst>
                    <a:ext uri="{9D8B030D-6E8A-4147-A177-3AD203B41FA5}">
                      <a16:colId xmlns:a16="http://schemas.microsoft.com/office/drawing/2014/main" val="863142687"/>
                    </a:ext>
                  </a:extLst>
                </a:gridCol>
                <a:gridCol w="507660">
                  <a:extLst>
                    <a:ext uri="{9D8B030D-6E8A-4147-A177-3AD203B41FA5}">
                      <a16:colId xmlns:a16="http://schemas.microsoft.com/office/drawing/2014/main" val="3721984974"/>
                    </a:ext>
                  </a:extLst>
                </a:gridCol>
                <a:gridCol w="988224">
                  <a:extLst>
                    <a:ext uri="{9D8B030D-6E8A-4147-A177-3AD203B41FA5}">
                      <a16:colId xmlns:a16="http://schemas.microsoft.com/office/drawing/2014/main" val="3089699900"/>
                    </a:ext>
                  </a:extLst>
                </a:gridCol>
                <a:gridCol w="988224">
                  <a:extLst>
                    <a:ext uri="{9D8B030D-6E8A-4147-A177-3AD203B41FA5}">
                      <a16:colId xmlns:a16="http://schemas.microsoft.com/office/drawing/2014/main" val="1323571880"/>
                    </a:ext>
                  </a:extLst>
                </a:gridCol>
              </a:tblGrid>
              <a:tr h="33924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Mes de Proceso</a:t>
                      </a:r>
                    </a:p>
                  </a:txBody>
                  <a:tcPr marL="6575" marR="6575" marT="65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Giro Total</a:t>
                      </a:r>
                    </a:p>
                  </a:txBody>
                  <a:tcPr marL="6575" marR="6575" marT="65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UPC</a:t>
                      </a:r>
                    </a:p>
                  </a:txBody>
                  <a:tcPr marL="6575" marR="6575" marT="65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Usuarios</a:t>
                      </a:r>
                    </a:p>
                  </a:txBody>
                  <a:tcPr marL="6575" marR="6575" marT="65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Valor Total</a:t>
                      </a:r>
                    </a:p>
                  </a:txBody>
                  <a:tcPr marL="6575" marR="6575" marT="65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Diferencia valor certificado y el giro directo</a:t>
                      </a:r>
                    </a:p>
                  </a:txBody>
                  <a:tcPr marL="6575" marR="6575" marT="65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3512653"/>
                  </a:ext>
                </a:extLst>
              </a:tr>
              <a:tr h="17262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Enero</a:t>
                      </a:r>
                    </a:p>
                  </a:txBody>
                  <a:tcPr marL="6575" marR="6575" marT="65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484,075,800.00 </a:t>
                      </a:r>
                    </a:p>
                  </a:txBody>
                  <a:tcPr marL="6575" marR="6575" marT="6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23,886 </a:t>
                      </a:r>
                    </a:p>
                  </a:txBody>
                  <a:tcPr marL="6575" marR="6575" marT="6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23556</a:t>
                      </a:r>
                    </a:p>
                  </a:txBody>
                  <a:tcPr marL="6575" marR="6575" marT="6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562,658,616 </a:t>
                      </a:r>
                    </a:p>
                  </a:txBody>
                  <a:tcPr marL="6575" marR="6575" marT="6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          17,314.00 </a:t>
                      </a:r>
                    </a:p>
                  </a:txBody>
                  <a:tcPr marL="6575" marR="6575" marT="6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858026"/>
                  </a:ext>
                </a:extLst>
              </a:tr>
              <a:tr h="339249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Enero-2023 retroactivo certificado y pagado</a:t>
                      </a:r>
                    </a:p>
                  </a:txBody>
                  <a:tcPr marL="6575" marR="6575" marT="65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78,565,502.00 </a:t>
                      </a:r>
                    </a:p>
                  </a:txBody>
                  <a:tcPr marL="6575" marR="6575" marT="6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75" marR="6575" marT="6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75" marR="6575" marT="6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75" marR="6575" marT="6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75" marR="6575" marT="6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3631555"/>
                  </a:ext>
                </a:extLst>
              </a:tr>
              <a:tr h="17262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Febrero</a:t>
                      </a:r>
                    </a:p>
                  </a:txBody>
                  <a:tcPr marL="6575" marR="6575" marT="65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476,765,511.00 </a:t>
                      </a:r>
                    </a:p>
                  </a:txBody>
                  <a:tcPr marL="6575" marR="6575" marT="6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23,886 </a:t>
                      </a:r>
                    </a:p>
                  </a:txBody>
                  <a:tcPr marL="6575" marR="6575" marT="6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23556</a:t>
                      </a:r>
                    </a:p>
                  </a:txBody>
                  <a:tcPr marL="6575" marR="6575" marT="6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562,658,616 </a:t>
                      </a:r>
                    </a:p>
                  </a:txBody>
                  <a:tcPr marL="6575" marR="6575" marT="6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    7,621,106.00 </a:t>
                      </a:r>
                    </a:p>
                  </a:txBody>
                  <a:tcPr marL="6575" marR="6575" marT="6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1214575"/>
                  </a:ext>
                </a:extLst>
              </a:tr>
              <a:tr h="339249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Febrero-2023 retroactivo certificado  y pagado</a:t>
                      </a:r>
                    </a:p>
                  </a:txBody>
                  <a:tcPr marL="6575" marR="6575" marT="65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78,271,999.00 </a:t>
                      </a:r>
                    </a:p>
                  </a:txBody>
                  <a:tcPr marL="6575" marR="6575" marT="6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75" marR="6575" marT="6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75" marR="6575" marT="6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75" marR="6575" marT="6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75" marR="6575" marT="6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9919988"/>
                  </a:ext>
                </a:extLst>
              </a:tr>
              <a:tr h="17262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Marzo</a:t>
                      </a:r>
                    </a:p>
                  </a:txBody>
                  <a:tcPr marL="6575" marR="6575" marT="65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472,265,061.00 </a:t>
                      </a:r>
                    </a:p>
                  </a:txBody>
                  <a:tcPr marL="6575" marR="6575" marT="6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23,886 </a:t>
                      </a:r>
                    </a:p>
                  </a:txBody>
                  <a:tcPr marL="6575" marR="6575" marT="6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23337</a:t>
                      </a:r>
                    </a:p>
                  </a:txBody>
                  <a:tcPr marL="6575" marR="6575" marT="6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557,427,582 </a:t>
                      </a:r>
                    </a:p>
                  </a:txBody>
                  <a:tcPr marL="6575" marR="6575" marT="6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    7,110,138.00 </a:t>
                      </a:r>
                    </a:p>
                  </a:txBody>
                  <a:tcPr marL="6575" marR="6575" marT="6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1604019"/>
                  </a:ext>
                </a:extLst>
              </a:tr>
              <a:tr h="339249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Marzo-2023 retroactivo certificado  y pagado</a:t>
                      </a:r>
                    </a:p>
                  </a:txBody>
                  <a:tcPr marL="6575" marR="6575" marT="65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78,052,383.00 </a:t>
                      </a:r>
                    </a:p>
                  </a:txBody>
                  <a:tcPr marL="6575" marR="6575" marT="6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75" marR="6575" marT="6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75" marR="6575" marT="6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75" marR="6575" marT="6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75" marR="6575" marT="6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6895711"/>
                  </a:ext>
                </a:extLst>
              </a:tr>
              <a:tr h="17262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Abril</a:t>
                      </a:r>
                    </a:p>
                  </a:txBody>
                  <a:tcPr marL="6575" marR="6575" marT="65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478,876,650.00 </a:t>
                      </a:r>
                    </a:p>
                  </a:txBody>
                  <a:tcPr marL="6575" marR="6575" marT="6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23,886 </a:t>
                      </a:r>
                    </a:p>
                  </a:txBody>
                  <a:tcPr marL="6575" marR="6575" marT="6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23303</a:t>
                      </a:r>
                    </a:p>
                  </a:txBody>
                  <a:tcPr marL="6575" marR="6575" marT="6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556,615,458 </a:t>
                      </a:r>
                    </a:p>
                  </a:txBody>
                  <a:tcPr marL="6575" marR="6575" marT="6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75" marR="6575" marT="6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0772466"/>
                  </a:ext>
                </a:extLst>
              </a:tr>
              <a:tr h="17262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Abril-2023 retroactivo certificado</a:t>
                      </a:r>
                    </a:p>
                  </a:txBody>
                  <a:tcPr marL="6575" marR="6575" marT="65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77,738,808.00 </a:t>
                      </a:r>
                    </a:p>
                  </a:txBody>
                  <a:tcPr marL="6575" marR="6575" marT="6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75" marR="6575" marT="6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75" marR="6575" marT="6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75" marR="6575" marT="6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-   </a:t>
                      </a:r>
                    </a:p>
                  </a:txBody>
                  <a:tcPr marL="6575" marR="6575" marT="6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2664236"/>
                  </a:ext>
                </a:extLst>
              </a:tr>
              <a:tr h="17262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Mayo</a:t>
                      </a:r>
                    </a:p>
                  </a:txBody>
                  <a:tcPr marL="6575" marR="6575" marT="65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557,123,806.00 </a:t>
                      </a:r>
                    </a:p>
                  </a:txBody>
                  <a:tcPr marL="6575" marR="6575" marT="6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23,886 </a:t>
                      </a:r>
                    </a:p>
                  </a:txBody>
                  <a:tcPr marL="6575" marR="6575" marT="6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23325</a:t>
                      </a:r>
                    </a:p>
                  </a:txBody>
                  <a:tcPr marL="6575" marR="6575" marT="6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557,140,950 </a:t>
                      </a:r>
                    </a:p>
                  </a:txBody>
                  <a:tcPr marL="6575" marR="6575" marT="6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17,144.00 </a:t>
                      </a:r>
                    </a:p>
                  </a:txBody>
                  <a:tcPr marL="6575" marR="6575" marT="6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9659639"/>
                  </a:ext>
                </a:extLst>
              </a:tr>
              <a:tr h="17262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Junio</a:t>
                      </a:r>
                    </a:p>
                  </a:txBody>
                  <a:tcPr marL="6575" marR="6575" marT="65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552,531,705.00 </a:t>
                      </a:r>
                    </a:p>
                  </a:txBody>
                  <a:tcPr marL="6575" marR="6575" marT="6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23,886 </a:t>
                      </a:r>
                    </a:p>
                  </a:txBody>
                  <a:tcPr marL="6575" marR="6575" marT="6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23133</a:t>
                      </a:r>
                    </a:p>
                  </a:txBody>
                  <a:tcPr marL="6575" marR="6575" marT="6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552,554,838 </a:t>
                      </a:r>
                    </a:p>
                  </a:txBody>
                  <a:tcPr marL="6575" marR="6575" marT="6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23,133.00 </a:t>
                      </a:r>
                    </a:p>
                  </a:txBody>
                  <a:tcPr marL="6575" marR="6575" marT="6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502484"/>
                  </a:ext>
                </a:extLst>
              </a:tr>
              <a:tr h="17262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Julio</a:t>
                      </a:r>
                    </a:p>
                  </a:txBody>
                  <a:tcPr marL="6575" marR="6575" marT="65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530,038,420.00 </a:t>
                      </a:r>
                    </a:p>
                  </a:txBody>
                  <a:tcPr marL="6575" marR="6575" marT="6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23,886 </a:t>
                      </a:r>
                    </a:p>
                  </a:txBody>
                  <a:tcPr marL="6575" marR="6575" marT="6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23124</a:t>
                      </a:r>
                    </a:p>
                  </a:txBody>
                  <a:tcPr marL="6575" marR="6575" marT="6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552,339,864 </a:t>
                      </a:r>
                    </a:p>
                  </a:txBody>
                  <a:tcPr marL="6575" marR="6575" marT="6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22,301,444.00 </a:t>
                      </a:r>
                    </a:p>
                  </a:txBody>
                  <a:tcPr marL="6575" marR="6575" marT="6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8820048"/>
                  </a:ext>
                </a:extLst>
              </a:tr>
              <a:tr h="17262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Agosto</a:t>
                      </a:r>
                    </a:p>
                  </a:txBody>
                  <a:tcPr marL="6575" marR="6575" marT="65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550,214,860.00 </a:t>
                      </a:r>
                    </a:p>
                  </a:txBody>
                  <a:tcPr marL="6575" marR="6575" marT="6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23,886 </a:t>
                      </a:r>
                    </a:p>
                  </a:txBody>
                  <a:tcPr marL="6575" marR="6575" marT="6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23036</a:t>
                      </a:r>
                    </a:p>
                  </a:txBody>
                  <a:tcPr marL="6575" marR="6575" marT="6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550,237,896 </a:t>
                      </a:r>
                    </a:p>
                  </a:txBody>
                  <a:tcPr marL="6575" marR="6575" marT="6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23,036.00 </a:t>
                      </a:r>
                    </a:p>
                  </a:txBody>
                  <a:tcPr marL="6575" marR="6575" marT="6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2927712"/>
                  </a:ext>
                </a:extLst>
              </a:tr>
              <a:tr h="17262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Septiembre</a:t>
                      </a:r>
                    </a:p>
                  </a:txBody>
                  <a:tcPr marL="6575" marR="6575" marT="65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464,916,285.00 </a:t>
                      </a:r>
                    </a:p>
                  </a:txBody>
                  <a:tcPr marL="6575" marR="6575" marT="6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23,886 </a:t>
                      </a:r>
                    </a:p>
                  </a:txBody>
                  <a:tcPr marL="6575" marR="6575" marT="6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22979</a:t>
                      </a:r>
                    </a:p>
                  </a:txBody>
                  <a:tcPr marL="6575" marR="6575" marT="6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548,876,394 </a:t>
                      </a:r>
                    </a:p>
                  </a:txBody>
                  <a:tcPr marL="6575" marR="6575" marT="6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83,960,109.00 </a:t>
                      </a:r>
                    </a:p>
                  </a:txBody>
                  <a:tcPr marL="6575" marR="6575" marT="6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3467733"/>
                  </a:ext>
                </a:extLst>
              </a:tr>
              <a:tr h="17262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Octubre</a:t>
                      </a:r>
                    </a:p>
                  </a:txBody>
                  <a:tcPr marL="6575" marR="6575" marT="65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516,987,104.00 </a:t>
                      </a:r>
                    </a:p>
                  </a:txBody>
                  <a:tcPr marL="6575" marR="6575" marT="6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23,886 </a:t>
                      </a:r>
                    </a:p>
                  </a:txBody>
                  <a:tcPr marL="6575" marR="6575" marT="6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23015</a:t>
                      </a:r>
                    </a:p>
                  </a:txBody>
                  <a:tcPr marL="6575" marR="6575" marT="6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549,736,290 </a:t>
                      </a:r>
                    </a:p>
                  </a:txBody>
                  <a:tcPr marL="6575" marR="6575" marT="6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32,749,186.00 </a:t>
                      </a:r>
                    </a:p>
                  </a:txBody>
                  <a:tcPr marL="6575" marR="6575" marT="6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2640193"/>
                  </a:ext>
                </a:extLst>
              </a:tr>
              <a:tr h="17262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Noviembre</a:t>
                      </a:r>
                    </a:p>
                  </a:txBody>
                  <a:tcPr marL="6575" marR="6575" marT="65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514,932,994.00 </a:t>
                      </a:r>
                    </a:p>
                  </a:txBody>
                  <a:tcPr marL="6575" marR="6575" marT="6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23,886 </a:t>
                      </a:r>
                    </a:p>
                  </a:txBody>
                  <a:tcPr marL="6575" marR="6575" marT="6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22910</a:t>
                      </a:r>
                    </a:p>
                  </a:txBody>
                  <a:tcPr marL="6575" marR="6575" marT="6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547,228,260 </a:t>
                      </a:r>
                    </a:p>
                  </a:txBody>
                  <a:tcPr marL="6575" marR="6575" marT="6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32,295,266.00 </a:t>
                      </a:r>
                    </a:p>
                  </a:txBody>
                  <a:tcPr marL="6575" marR="6575" marT="6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1324536"/>
                  </a:ext>
                </a:extLst>
              </a:tr>
              <a:tr h="17262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Diciembre</a:t>
                      </a:r>
                    </a:p>
                  </a:txBody>
                  <a:tcPr marL="6575" marR="6575" marT="65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75" marR="6575" marT="6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23,886 </a:t>
                      </a:r>
                    </a:p>
                  </a:txBody>
                  <a:tcPr marL="6575" marR="6575" marT="6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75" marR="6575" marT="6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75" marR="6575" marT="6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75" marR="6575" marT="6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8292785"/>
                  </a:ext>
                </a:extLst>
              </a:tr>
              <a:tr h="33924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6575" marR="6575" marT="65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5,911,356,888 </a:t>
                      </a:r>
                    </a:p>
                  </a:txBody>
                  <a:tcPr marL="6575" marR="6575" marT="6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75" marR="6575" marT="6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75" marR="6575" marT="6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6,097,474,764 </a:t>
                      </a:r>
                    </a:p>
                  </a:txBody>
                  <a:tcPr marL="6575" marR="6575" marT="6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186,117,876 </a:t>
                      </a:r>
                    </a:p>
                  </a:txBody>
                  <a:tcPr marL="6575" marR="6575" marT="65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03613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57667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/>
        </p:nvGraphicFramePr>
        <p:xfrm>
          <a:off x="628650" y="1637605"/>
          <a:ext cx="7886701" cy="3065593"/>
        </p:xfrm>
        <a:graphic>
          <a:graphicData uri="http://schemas.openxmlformats.org/drawingml/2006/table">
            <a:tbl>
              <a:tblPr/>
              <a:tblGrid>
                <a:gridCol w="2624027">
                  <a:extLst>
                    <a:ext uri="{9D8B030D-6E8A-4147-A177-3AD203B41FA5}">
                      <a16:colId xmlns:a16="http://schemas.microsoft.com/office/drawing/2014/main" val="3397221449"/>
                    </a:ext>
                  </a:extLst>
                </a:gridCol>
                <a:gridCol w="828384">
                  <a:extLst>
                    <a:ext uri="{9D8B030D-6E8A-4147-A177-3AD203B41FA5}">
                      <a16:colId xmlns:a16="http://schemas.microsoft.com/office/drawing/2014/main" val="2527904715"/>
                    </a:ext>
                  </a:extLst>
                </a:gridCol>
                <a:gridCol w="808892">
                  <a:extLst>
                    <a:ext uri="{9D8B030D-6E8A-4147-A177-3AD203B41FA5}">
                      <a16:colId xmlns:a16="http://schemas.microsoft.com/office/drawing/2014/main" val="2294995653"/>
                    </a:ext>
                  </a:extLst>
                </a:gridCol>
                <a:gridCol w="604233">
                  <a:extLst>
                    <a:ext uri="{9D8B030D-6E8A-4147-A177-3AD203B41FA5}">
                      <a16:colId xmlns:a16="http://schemas.microsoft.com/office/drawing/2014/main" val="2276397688"/>
                    </a:ext>
                  </a:extLst>
                </a:gridCol>
                <a:gridCol w="604233">
                  <a:extLst>
                    <a:ext uri="{9D8B030D-6E8A-4147-A177-3AD203B41FA5}">
                      <a16:colId xmlns:a16="http://schemas.microsoft.com/office/drawing/2014/main" val="1886892818"/>
                    </a:ext>
                  </a:extLst>
                </a:gridCol>
                <a:gridCol w="604233">
                  <a:extLst>
                    <a:ext uri="{9D8B030D-6E8A-4147-A177-3AD203B41FA5}">
                      <a16:colId xmlns:a16="http://schemas.microsoft.com/office/drawing/2014/main" val="47175368"/>
                    </a:ext>
                  </a:extLst>
                </a:gridCol>
                <a:gridCol w="604233">
                  <a:extLst>
                    <a:ext uri="{9D8B030D-6E8A-4147-A177-3AD203B41FA5}">
                      <a16:colId xmlns:a16="http://schemas.microsoft.com/office/drawing/2014/main" val="1793214880"/>
                    </a:ext>
                  </a:extLst>
                </a:gridCol>
                <a:gridCol w="604233">
                  <a:extLst>
                    <a:ext uri="{9D8B030D-6E8A-4147-A177-3AD203B41FA5}">
                      <a16:colId xmlns:a16="http://schemas.microsoft.com/office/drawing/2014/main" val="1525103458"/>
                    </a:ext>
                  </a:extLst>
                </a:gridCol>
                <a:gridCol w="604233">
                  <a:extLst>
                    <a:ext uri="{9D8B030D-6E8A-4147-A177-3AD203B41FA5}">
                      <a16:colId xmlns:a16="http://schemas.microsoft.com/office/drawing/2014/main" val="2024250203"/>
                    </a:ext>
                  </a:extLst>
                </a:gridCol>
              </a:tblGrid>
              <a:tr h="76639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concepto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contratado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facturado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ingresos sin facturar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glosado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objetado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recaudado vigencia actual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recaudado vigencia anteriror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recaudado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2531332"/>
                  </a:ext>
                </a:extLst>
              </a:tr>
              <a:tr h="255466"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Régimen Contributivo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222,929,220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344,425,611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91,983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62,854,030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70,791,436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133,645,466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9781192"/>
                  </a:ext>
                </a:extLst>
              </a:tr>
              <a:tr h="255466"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Régimen Subsidiado capitacion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2,151,960,000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5,130,051,891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5,762,744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1,230,460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4,826,184,884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61,232,011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4,887,416,895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7788409"/>
                  </a:ext>
                </a:extLst>
              </a:tr>
              <a:tr h="255466"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Régimen Subsidiado evento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188,190,125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2294171"/>
                  </a:ext>
                </a:extLst>
              </a:tr>
              <a:tr h="255466"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Población Pobre en lo No Cubierto con Subsidios a la Demanda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5,410,742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4,198,346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1,733,950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13,860,561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13,860,561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1220826"/>
                  </a:ext>
                </a:extLst>
              </a:tr>
              <a:tr h="255466"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SOAT (Diferentes a ECAT)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39,719,294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1,834,259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16,800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16,379,559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13,885,245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30,264,804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9880361"/>
                  </a:ext>
                </a:extLst>
              </a:tr>
              <a:tr h="255466"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ADRES (Antes FOSYGA)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11,167,183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8868706"/>
                  </a:ext>
                </a:extLst>
              </a:tr>
              <a:tr h="255466"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 de intervenciones colectivas (antes PAB)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431,775,000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199,950,000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166,625,000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38,375,074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205,000,074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0680524"/>
                  </a:ext>
                </a:extLst>
              </a:tr>
              <a:tr h="255466"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Otras Ventas de Servicios de Salud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25,000,000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189,196,620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3,684,899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46,982,039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26,500,476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73,482,515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466178"/>
                  </a:ext>
                </a:extLst>
              </a:tr>
              <a:tr h="255466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venta de servicios de salud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2,831,664,220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6,108,111,466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5,762,744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11,039,947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1,750,750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5,119,025,512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224,644,803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5,343,670,315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5909417"/>
                  </a:ext>
                </a:extLst>
              </a:tr>
            </a:tbl>
          </a:graphicData>
        </a:graphic>
      </p:graphicFrame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252999" y="78971"/>
            <a:ext cx="4891001" cy="1383118"/>
          </a:xfrm>
        </p:spPr>
        <p:txBody>
          <a:bodyPr>
            <a:noAutofit/>
          </a:bodyPr>
          <a:lstStyle/>
          <a:p>
            <a:pPr algn="ctr"/>
            <a:r>
              <a:rPr lang="es-CO" sz="2200" b="1" dirty="0">
                <a:solidFill>
                  <a:srgbClr val="C00000"/>
                </a:solidFill>
                <a:latin typeface="+mn-lt"/>
                <a:cs typeface="Arial" pitchFamily="34" charset="0"/>
              </a:rPr>
              <a:t>FACTURACIÓN </a:t>
            </a:r>
            <a:br>
              <a:rPr lang="es-CO" sz="2200" b="1" dirty="0">
                <a:solidFill>
                  <a:srgbClr val="C00000"/>
                </a:solidFill>
                <a:latin typeface="+mn-lt"/>
                <a:cs typeface="Arial" pitchFamily="34" charset="0"/>
              </a:rPr>
            </a:br>
            <a:r>
              <a:rPr lang="es-CO" sz="2200" b="1" dirty="0">
                <a:solidFill>
                  <a:srgbClr val="C00000"/>
                </a:solidFill>
                <a:latin typeface="+mn-lt"/>
                <a:cs typeface="Arial" pitchFamily="34" charset="0"/>
              </a:rPr>
              <a:t>VIGENCIA 2023</a:t>
            </a:r>
            <a:endParaRPr lang="es-CO" sz="2200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742597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/>
        </p:nvGraphicFramePr>
        <p:xfrm>
          <a:off x="1321724" y="1961801"/>
          <a:ext cx="5879176" cy="3251073"/>
        </p:xfrm>
        <a:graphic>
          <a:graphicData uri="http://schemas.openxmlformats.org/drawingml/2006/table">
            <a:tbl>
              <a:tblPr/>
              <a:tblGrid>
                <a:gridCol w="3821287">
                  <a:extLst>
                    <a:ext uri="{9D8B030D-6E8A-4147-A177-3AD203B41FA5}">
                      <a16:colId xmlns:a16="http://schemas.microsoft.com/office/drawing/2014/main" val="2851005958"/>
                    </a:ext>
                  </a:extLst>
                </a:gridCol>
                <a:gridCol w="1177964">
                  <a:extLst>
                    <a:ext uri="{9D8B030D-6E8A-4147-A177-3AD203B41FA5}">
                      <a16:colId xmlns:a16="http://schemas.microsoft.com/office/drawing/2014/main" val="836994179"/>
                    </a:ext>
                  </a:extLst>
                </a:gridCol>
                <a:gridCol w="879925">
                  <a:extLst>
                    <a:ext uri="{9D8B030D-6E8A-4147-A177-3AD203B41FA5}">
                      <a16:colId xmlns:a16="http://schemas.microsoft.com/office/drawing/2014/main" val="2911529736"/>
                    </a:ext>
                  </a:extLst>
                </a:gridCol>
              </a:tblGrid>
              <a:tr h="44727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concepto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facturado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0047299"/>
                  </a:ext>
                </a:extLst>
              </a:tr>
              <a:tr h="268367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Régimen Contributivo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344,425,611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5758187"/>
                  </a:ext>
                </a:extLst>
              </a:tr>
              <a:tr h="268367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Régimen Subsidiado capitacion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5,130,051,891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8711818"/>
                  </a:ext>
                </a:extLst>
              </a:tr>
              <a:tr h="268367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Régimen Subsidiado evento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188,190,125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7893548"/>
                  </a:ext>
                </a:extLst>
              </a:tr>
              <a:tr h="490728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Población Pobre en lo No Cubierto con Subsidios a la Demanda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5,410,742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5492085"/>
                  </a:ext>
                </a:extLst>
              </a:tr>
              <a:tr h="268367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SOAT (Diferentes a ECAT)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39,719,294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1516001"/>
                  </a:ext>
                </a:extLst>
              </a:tr>
              <a:tr h="268367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ADRES (Antes FOSYGA)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11,167,183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0195931"/>
                  </a:ext>
                </a:extLst>
              </a:tr>
              <a:tr h="268367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 de intervenciones colectivas (antes PAB)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199,950,000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8894349"/>
                  </a:ext>
                </a:extLst>
              </a:tr>
              <a:tr h="268367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Otras Ventas de Servicios de Salud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189,196,620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0385582"/>
                  </a:ext>
                </a:extLst>
              </a:tr>
              <a:tr h="43449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venta de servicios de salud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6,108,111,466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5048693"/>
                  </a:ext>
                </a:extLst>
              </a:tr>
            </a:tbl>
          </a:graphicData>
        </a:graphic>
      </p:graphicFrame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495205" y="111628"/>
            <a:ext cx="4891001" cy="1383118"/>
          </a:xfrm>
        </p:spPr>
        <p:txBody>
          <a:bodyPr>
            <a:noAutofit/>
          </a:bodyPr>
          <a:lstStyle/>
          <a:p>
            <a:pPr algn="ctr"/>
            <a:r>
              <a:rPr lang="es-CO" sz="2200" b="1" dirty="0">
                <a:solidFill>
                  <a:srgbClr val="C00000"/>
                </a:solidFill>
                <a:latin typeface="+mn-lt"/>
                <a:cs typeface="Arial" pitchFamily="34" charset="0"/>
              </a:rPr>
              <a:t>FACTURACIÓN </a:t>
            </a:r>
            <a:br>
              <a:rPr lang="es-CO" sz="2200" b="1" dirty="0">
                <a:solidFill>
                  <a:srgbClr val="C00000"/>
                </a:solidFill>
                <a:latin typeface="+mn-lt"/>
                <a:cs typeface="Arial" pitchFamily="34" charset="0"/>
              </a:rPr>
            </a:br>
            <a:r>
              <a:rPr lang="es-CO" sz="2200" b="1" dirty="0">
                <a:solidFill>
                  <a:srgbClr val="C00000"/>
                </a:solidFill>
                <a:latin typeface="+mn-lt"/>
                <a:cs typeface="Arial" pitchFamily="34" charset="0"/>
              </a:rPr>
              <a:t>VIGENCIA 2023</a:t>
            </a:r>
            <a:endParaRPr lang="es-CO" sz="2200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73242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6313" y="4949336"/>
            <a:ext cx="6858000" cy="1248264"/>
          </a:xfrm>
        </p:spPr>
        <p:txBody>
          <a:bodyPr>
            <a:noAutofit/>
          </a:bodyPr>
          <a:lstStyle/>
          <a:p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INFORME GENERAL GESTIÓN </a:t>
            </a:r>
            <a:endParaRPr lang="es-ES_tradnl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_tradnl" b="1" dirty="0">
                <a:latin typeface="Arial" panose="020B0604020202020204" pitchFamily="34" charset="0"/>
                <a:cs typeface="Arial" panose="020B0604020202020204" pitchFamily="34" charset="0"/>
              </a:rPr>
              <a:t>VIGENCIA 2023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27"/>
          <a:stretch>
            <a:fillRect/>
          </a:stretch>
        </p:blipFill>
        <p:spPr>
          <a:xfrm>
            <a:off x="1434905" y="1322392"/>
            <a:ext cx="6475828" cy="37391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647234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>
            <a:graphicFrameLocks/>
          </p:cNvGraphicFramePr>
          <p:nvPr/>
        </p:nvGraphicFramePr>
        <p:xfrm>
          <a:off x="1334523" y="1492333"/>
          <a:ext cx="6858000" cy="32211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688688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631325"/>
            <a:ext cx="7772400" cy="808893"/>
          </a:xfrm>
        </p:spPr>
        <p:txBody>
          <a:bodyPr>
            <a:noAutofit/>
          </a:bodyPr>
          <a:lstStyle/>
          <a:p>
            <a:r>
              <a:rPr lang="es-CO" sz="2000" b="1" dirty="0">
                <a:solidFill>
                  <a:srgbClr val="C00000"/>
                </a:solidFill>
                <a:latin typeface="+mn-lt"/>
              </a:rPr>
              <a:t>PRESUPUESTO INICIAL Y FINAL</a:t>
            </a:r>
            <a:br>
              <a:rPr lang="es-CO" sz="2000" b="1" dirty="0">
                <a:solidFill>
                  <a:srgbClr val="C00000"/>
                </a:solidFill>
                <a:latin typeface="+mn-lt"/>
              </a:rPr>
            </a:br>
            <a:endParaRPr lang="es-ES_tradnl" sz="2000" b="1" dirty="0">
              <a:solidFill>
                <a:srgbClr val="C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6841475" y="326597"/>
            <a:ext cx="1938969" cy="7310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s-CO" sz="28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es-CO" sz="2000" b="1" dirty="0">
                <a:solidFill>
                  <a:schemeClr val="accent6">
                    <a:lumMod val="75000"/>
                  </a:schemeClr>
                </a:solidFill>
              </a:rPr>
              <a:t>Vigencia 2020 - 2024</a:t>
            </a:r>
            <a:br>
              <a:rPr lang="es-CO" sz="2000" b="1" dirty="0"/>
            </a:br>
            <a:endParaRPr lang="es-ES_tradn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Tabla 7"/>
          <p:cNvGraphicFramePr>
            <a:graphicFrameLocks noGrp="1"/>
          </p:cNvGraphicFramePr>
          <p:nvPr/>
        </p:nvGraphicFramePr>
        <p:xfrm>
          <a:off x="927672" y="2614714"/>
          <a:ext cx="7530528" cy="19711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96550">
                  <a:extLst>
                    <a:ext uri="{9D8B030D-6E8A-4147-A177-3AD203B41FA5}">
                      <a16:colId xmlns:a16="http://schemas.microsoft.com/office/drawing/2014/main" val="2343510736"/>
                    </a:ext>
                  </a:extLst>
                </a:gridCol>
                <a:gridCol w="2264898">
                  <a:extLst>
                    <a:ext uri="{9D8B030D-6E8A-4147-A177-3AD203B41FA5}">
                      <a16:colId xmlns:a16="http://schemas.microsoft.com/office/drawing/2014/main" val="1693280311"/>
                    </a:ext>
                  </a:extLst>
                </a:gridCol>
                <a:gridCol w="2532185">
                  <a:extLst>
                    <a:ext uri="{9D8B030D-6E8A-4147-A177-3AD203B41FA5}">
                      <a16:colId xmlns:a16="http://schemas.microsoft.com/office/drawing/2014/main" val="1320489860"/>
                    </a:ext>
                  </a:extLst>
                </a:gridCol>
                <a:gridCol w="1536895">
                  <a:extLst>
                    <a:ext uri="{9D8B030D-6E8A-4147-A177-3AD203B41FA5}">
                      <a16:colId xmlns:a16="http://schemas.microsoft.com/office/drawing/2014/main" val="3187444614"/>
                    </a:ext>
                  </a:extLst>
                </a:gridCol>
              </a:tblGrid>
              <a:tr h="394228">
                <a:tc>
                  <a:txBody>
                    <a:bodyPr/>
                    <a:lstStyle/>
                    <a:p>
                      <a:pPr algn="ctr" fontAlgn="b"/>
                      <a:r>
                        <a:rPr lang="es-CO" b="1" dirty="0">
                          <a:solidFill>
                            <a:schemeClr val="tx1"/>
                          </a:solidFill>
                        </a:rPr>
                        <a:t> VIGENCIAS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b="1" dirty="0">
                          <a:solidFill>
                            <a:schemeClr val="tx1"/>
                          </a:solidFill>
                        </a:rPr>
                        <a:t>PRESUPUESTO INICIAL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b="1" dirty="0">
                          <a:solidFill>
                            <a:schemeClr val="tx1"/>
                          </a:solidFill>
                        </a:rPr>
                        <a:t>PRESUPUESTO FINAL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b="1" dirty="0">
                          <a:solidFill>
                            <a:schemeClr val="tx1"/>
                          </a:solidFill>
                        </a:rPr>
                        <a:t>VARIACIÓN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759394819"/>
                  </a:ext>
                </a:extLst>
              </a:tr>
              <a:tr h="394228">
                <a:tc>
                  <a:txBody>
                    <a:bodyPr/>
                    <a:lstStyle/>
                    <a:p>
                      <a:pPr algn="ctr" fontAlgn="b"/>
                      <a:r>
                        <a:rPr lang="es-CO" b="1" dirty="0"/>
                        <a:t>2020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dirty="0"/>
                        <a:t>        7,155,314,108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dirty="0"/>
                        <a:t>        7,380,005,214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dirty="0"/>
                        <a:t>4%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98930496"/>
                  </a:ext>
                </a:extLst>
              </a:tr>
              <a:tr h="394228">
                <a:tc>
                  <a:txBody>
                    <a:bodyPr/>
                    <a:lstStyle/>
                    <a:p>
                      <a:pPr algn="ctr" fontAlgn="b"/>
                      <a:r>
                        <a:rPr lang="es-CO" b="1" dirty="0"/>
                        <a:t>2021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dirty="0"/>
                        <a:t>        6,945,881,692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dirty="0"/>
                        <a:t>        7,710,650,738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dirty="0"/>
                        <a:t>4%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964707244"/>
                  </a:ext>
                </a:extLst>
              </a:tr>
              <a:tr h="394228">
                <a:tc>
                  <a:txBody>
                    <a:bodyPr/>
                    <a:lstStyle/>
                    <a:p>
                      <a:pPr algn="ctr" fontAlgn="b"/>
                      <a:r>
                        <a:rPr lang="es-CO" b="1" dirty="0"/>
                        <a:t>2022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dirty="0"/>
                        <a:t>        7,261,061,910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dirty="0"/>
                        <a:t>        7,811,337,973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dirty="0"/>
                        <a:t>1%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123567513"/>
                  </a:ext>
                </a:extLst>
              </a:tr>
              <a:tr h="394228">
                <a:tc>
                  <a:txBody>
                    <a:bodyPr/>
                    <a:lstStyle/>
                    <a:p>
                      <a:pPr algn="ctr" fontAlgn="b"/>
                      <a:r>
                        <a:rPr lang="es-CO" b="1" dirty="0"/>
                        <a:t>2023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dirty="0"/>
                        <a:t>        7,561,222,019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dirty="0"/>
                        <a:t>        8,256,025,582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dirty="0"/>
                        <a:t>6%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8821751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53058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859683" y="1432472"/>
            <a:ext cx="7772400" cy="8088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2000" b="1" dirty="0">
                <a:solidFill>
                  <a:srgbClr val="C00000"/>
                </a:solidFill>
                <a:latin typeface="+mn-lt"/>
              </a:rPr>
              <a:t>COMPORTAMIENTO SEGÚN PRESUPUESTO FINAL</a:t>
            </a:r>
            <a:br>
              <a:rPr lang="es-CO" sz="2000" b="1" dirty="0">
                <a:solidFill>
                  <a:srgbClr val="C00000"/>
                </a:solidFill>
              </a:rPr>
            </a:br>
            <a:endParaRPr lang="es-ES_tradnl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/>
        </p:nvGraphicFramePr>
        <p:xfrm>
          <a:off x="859683" y="1939635"/>
          <a:ext cx="7383771" cy="362989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76755">
                  <a:extLst>
                    <a:ext uri="{9D8B030D-6E8A-4147-A177-3AD203B41FA5}">
                      <a16:colId xmlns:a16="http://schemas.microsoft.com/office/drawing/2014/main" val="42750891"/>
                    </a:ext>
                  </a:extLst>
                </a:gridCol>
                <a:gridCol w="1944617">
                  <a:extLst>
                    <a:ext uri="{9D8B030D-6E8A-4147-A177-3AD203B41FA5}">
                      <a16:colId xmlns:a16="http://schemas.microsoft.com/office/drawing/2014/main" val="2557479767"/>
                    </a:ext>
                  </a:extLst>
                </a:gridCol>
                <a:gridCol w="1008891">
                  <a:extLst>
                    <a:ext uri="{9D8B030D-6E8A-4147-A177-3AD203B41FA5}">
                      <a16:colId xmlns:a16="http://schemas.microsoft.com/office/drawing/2014/main" val="4079983473"/>
                    </a:ext>
                  </a:extLst>
                </a:gridCol>
                <a:gridCol w="1900563">
                  <a:extLst>
                    <a:ext uri="{9D8B030D-6E8A-4147-A177-3AD203B41FA5}">
                      <a16:colId xmlns:a16="http://schemas.microsoft.com/office/drawing/2014/main" val="4266911920"/>
                    </a:ext>
                  </a:extLst>
                </a:gridCol>
                <a:gridCol w="1052945">
                  <a:extLst>
                    <a:ext uri="{9D8B030D-6E8A-4147-A177-3AD203B41FA5}">
                      <a16:colId xmlns:a16="http://schemas.microsoft.com/office/drawing/2014/main" val="2813876123"/>
                    </a:ext>
                  </a:extLst>
                </a:gridCol>
              </a:tblGrid>
              <a:tr h="725978"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dirty="0">
                          <a:solidFill>
                            <a:schemeClr val="tx1"/>
                          </a:solidFill>
                          <a:latin typeface="+mn-lt"/>
                        </a:rPr>
                        <a:t> VIGENCIAS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GASTOS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INGRESOS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600405286"/>
                  </a:ext>
                </a:extLst>
              </a:tr>
              <a:tr h="725978"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dirty="0">
                          <a:latin typeface="+mn-lt"/>
                        </a:rPr>
                        <a:t>2020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7,155,314,108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97%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7,192,634,779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97%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170475801"/>
                  </a:ext>
                </a:extLst>
              </a:tr>
              <a:tr h="725978"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dirty="0">
                          <a:latin typeface="+mn-lt"/>
                        </a:rPr>
                        <a:t>2021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6,945,881,692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6,928,679,928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176401595"/>
                  </a:ext>
                </a:extLst>
              </a:tr>
              <a:tr h="725978"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dirty="0">
                          <a:latin typeface="+mn-lt"/>
                        </a:rPr>
                        <a:t>2022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7,261,061,910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93%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7,514,503,501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96%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603917133"/>
                  </a:ext>
                </a:extLst>
              </a:tr>
              <a:tr h="725978"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dirty="0">
                          <a:latin typeface="+mn-lt"/>
                        </a:rPr>
                        <a:t>2023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7,561,222,020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92%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6,758,495,311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82%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1905700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8985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70312" y="365127"/>
            <a:ext cx="5045037" cy="614588"/>
          </a:xfrm>
        </p:spPr>
        <p:txBody>
          <a:bodyPr>
            <a:normAutofit/>
          </a:bodyPr>
          <a:lstStyle/>
          <a:p>
            <a:pPr algn="r"/>
            <a:r>
              <a:rPr lang="es-CO" sz="2000" b="1" dirty="0">
                <a:solidFill>
                  <a:srgbClr val="C00000"/>
                </a:solidFill>
                <a:latin typeface="+mn-lt"/>
              </a:rPr>
              <a:t>GASTOS TOTALES</a:t>
            </a:r>
          </a:p>
        </p:txBody>
      </p:sp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1049A540-017A-DE54-6519-4C72EE07688B}"/>
              </a:ext>
            </a:extLst>
          </p:cNvPr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24915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 noGrp="1"/>
          </p:cNvSpPr>
          <p:nvPr>
            <p:ph type="title"/>
          </p:nvPr>
        </p:nvSpPr>
        <p:spPr>
          <a:xfrm>
            <a:off x="3984171" y="510647"/>
            <a:ext cx="4498521" cy="841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_tradnl" sz="2000" b="1" dirty="0">
                <a:solidFill>
                  <a:srgbClr val="C00000"/>
                </a:solidFill>
                <a:latin typeface="+mn-lt"/>
              </a:rPr>
              <a:t>OBLIGACIONES</a:t>
            </a:r>
          </a:p>
        </p:txBody>
      </p:sp>
      <p:graphicFrame>
        <p:nvGraphicFramePr>
          <p:cNvPr id="21" name="Marcador de contenido 20">
            <a:extLst>
              <a:ext uri="{FF2B5EF4-FFF2-40B4-BE49-F238E27FC236}">
                <a16:creationId xmlns:a16="http://schemas.microsoft.com/office/drawing/2014/main" id="{433F0B13-0B5F-04A7-0538-E94AEDDC5BC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28650" y="1825625"/>
          <a:ext cx="78867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641624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 noGrp="1"/>
          </p:cNvSpPr>
          <p:nvPr>
            <p:ph type="title"/>
          </p:nvPr>
        </p:nvSpPr>
        <p:spPr>
          <a:xfrm>
            <a:off x="3984171" y="510647"/>
            <a:ext cx="4498521" cy="841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_tradnl" sz="2000" b="1" dirty="0">
                <a:solidFill>
                  <a:srgbClr val="C00000"/>
                </a:solidFill>
                <a:latin typeface="+mn-lt"/>
              </a:rPr>
              <a:t>OBLIGACIONES</a:t>
            </a:r>
          </a:p>
        </p:txBody>
      </p:sp>
      <p:graphicFrame>
        <p:nvGraphicFramePr>
          <p:cNvPr id="21" name="Marcador de contenido 20">
            <a:extLst>
              <a:ext uri="{FF2B5EF4-FFF2-40B4-BE49-F238E27FC236}">
                <a16:creationId xmlns:a16="http://schemas.microsoft.com/office/drawing/2014/main" id="{433F0B13-0B5F-04A7-0538-E94AEDDC5BC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28650" y="1825625"/>
          <a:ext cx="78867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2305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541704" y="506775"/>
            <a:ext cx="4602296" cy="7932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_tradnl" sz="2000" b="1" dirty="0">
                <a:solidFill>
                  <a:srgbClr val="C00000"/>
                </a:solidFill>
                <a:latin typeface="+mn-lt"/>
              </a:rPr>
              <a:t>CUENTAS POR PAGAR</a:t>
            </a:r>
          </a:p>
        </p:txBody>
      </p:sp>
      <p:graphicFrame>
        <p:nvGraphicFramePr>
          <p:cNvPr id="12" name="Gráfico 11"/>
          <p:cNvGraphicFramePr/>
          <p:nvPr/>
        </p:nvGraphicFramePr>
        <p:xfrm>
          <a:off x="550842" y="1828800"/>
          <a:ext cx="8086381" cy="43340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11248823"/>
      </p:ext>
    </p:extLst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70312" y="365127"/>
            <a:ext cx="5045037" cy="614588"/>
          </a:xfrm>
        </p:spPr>
        <p:txBody>
          <a:bodyPr>
            <a:normAutofit/>
          </a:bodyPr>
          <a:lstStyle/>
          <a:p>
            <a:pPr algn="ctr"/>
            <a:r>
              <a:rPr lang="es-CO" sz="2000" b="1" dirty="0">
                <a:solidFill>
                  <a:srgbClr val="C00000"/>
                </a:solidFill>
                <a:latin typeface="+mn-lt"/>
              </a:rPr>
              <a:t>FACTURACIÓN</a:t>
            </a:r>
            <a:endParaRPr lang="es-CO" sz="2000" dirty="0">
              <a:solidFill>
                <a:srgbClr val="C00000"/>
              </a:solidFill>
              <a:latin typeface="+mn-lt"/>
            </a:endParaRPr>
          </a:p>
        </p:txBody>
      </p:sp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1049A540-017A-DE54-6519-4C72EE07688B}"/>
              </a:ext>
            </a:extLst>
          </p:cNvPr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931629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70312" y="365127"/>
            <a:ext cx="5045037" cy="614588"/>
          </a:xfrm>
        </p:spPr>
        <p:txBody>
          <a:bodyPr>
            <a:normAutofit/>
          </a:bodyPr>
          <a:lstStyle/>
          <a:p>
            <a:pPr algn="ctr"/>
            <a:r>
              <a:rPr lang="es-CO" sz="2000" b="1" dirty="0">
                <a:solidFill>
                  <a:srgbClr val="C00000"/>
                </a:solidFill>
                <a:latin typeface="+mn-lt"/>
              </a:rPr>
              <a:t>RECAUDO</a:t>
            </a:r>
            <a:endParaRPr lang="es-CO" sz="2000" dirty="0">
              <a:solidFill>
                <a:srgbClr val="C00000"/>
              </a:solidFill>
              <a:latin typeface="+mn-lt"/>
            </a:endParaRPr>
          </a:p>
        </p:txBody>
      </p:sp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1049A540-017A-DE54-6519-4C72EE07688B}"/>
              </a:ext>
            </a:extLst>
          </p:cNvPr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71020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 noGrp="1"/>
          </p:cNvSpPr>
          <p:nvPr>
            <p:ph type="title"/>
          </p:nvPr>
        </p:nvSpPr>
        <p:spPr>
          <a:xfrm>
            <a:off x="3984171" y="510647"/>
            <a:ext cx="4498521" cy="841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_tradnl" sz="2000" b="1" dirty="0">
                <a:solidFill>
                  <a:srgbClr val="C00000"/>
                </a:solidFill>
                <a:latin typeface="+mn-lt"/>
              </a:rPr>
              <a:t>INGRESOS</a:t>
            </a:r>
          </a:p>
        </p:txBody>
      </p:sp>
      <p:graphicFrame>
        <p:nvGraphicFramePr>
          <p:cNvPr id="21" name="Marcador de contenido 20">
            <a:extLst>
              <a:ext uri="{FF2B5EF4-FFF2-40B4-BE49-F238E27FC236}">
                <a16:creationId xmlns:a16="http://schemas.microsoft.com/office/drawing/2014/main" id="{433F0B13-0B5F-04A7-0538-E94AEDDC5BC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28650" y="1825625"/>
          <a:ext cx="78867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01314869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914D858-CEBF-4932-8B6C-C5F7790473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646" y="1514103"/>
            <a:ext cx="7065819" cy="42478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449601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 noGrp="1"/>
          </p:cNvSpPr>
          <p:nvPr>
            <p:ph type="title"/>
          </p:nvPr>
        </p:nvSpPr>
        <p:spPr>
          <a:xfrm>
            <a:off x="3984171" y="510647"/>
            <a:ext cx="4498521" cy="841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_tradnl" sz="2000" b="1" dirty="0">
                <a:solidFill>
                  <a:srgbClr val="C00000"/>
                </a:solidFill>
                <a:latin typeface="+mn-lt"/>
              </a:rPr>
              <a:t>INGRESOS</a:t>
            </a:r>
          </a:p>
        </p:txBody>
      </p:sp>
      <p:graphicFrame>
        <p:nvGraphicFramePr>
          <p:cNvPr id="21" name="Marcador de contenido 20">
            <a:extLst>
              <a:ext uri="{FF2B5EF4-FFF2-40B4-BE49-F238E27FC236}">
                <a16:creationId xmlns:a16="http://schemas.microsoft.com/office/drawing/2014/main" id="{433F0B13-0B5F-04A7-0538-E94AEDDC5BC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28650" y="1825625"/>
          <a:ext cx="78867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158957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Marcador de contenido 5">
            <a:extLst>
              <a:ext uri="{FF2B5EF4-FFF2-40B4-BE49-F238E27FC236}">
                <a16:creationId xmlns:a16="http://schemas.microsoft.com/office/drawing/2014/main" id="{14F6E51D-F253-9760-7EF1-3F29DEA510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8877534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63977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44720" y="365126"/>
            <a:ext cx="4870629" cy="1325563"/>
          </a:xfrm>
        </p:spPr>
        <p:txBody>
          <a:bodyPr>
            <a:normAutofit/>
          </a:bodyPr>
          <a:lstStyle/>
          <a:p>
            <a:pPr algn="ctr"/>
            <a:r>
              <a:rPr lang="es-CO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DEMANDAS PAGADAS 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3170864"/>
              </p:ext>
            </p:extLst>
          </p:nvPr>
        </p:nvGraphicFramePr>
        <p:xfrm>
          <a:off x="2336104" y="1866419"/>
          <a:ext cx="4471792" cy="1862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05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666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9880">
                <a:tc>
                  <a:txBody>
                    <a:bodyPr/>
                    <a:lstStyle/>
                    <a:p>
                      <a:pPr algn="ctr"/>
                      <a:r>
                        <a:rPr lang="es-CO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AÑO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VALOR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940">
                <a:tc>
                  <a:txBody>
                    <a:bodyPr/>
                    <a:lstStyle/>
                    <a:p>
                      <a:pPr algn="ctr"/>
                      <a:r>
                        <a:rPr lang="es-CO" b="0" dirty="0">
                          <a:latin typeface="Arial" pitchFamily="34" charset="0"/>
                          <a:cs typeface="Arial" pitchFamily="34" charset="0"/>
                        </a:rPr>
                        <a:t>2020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b="0" dirty="0">
                          <a:latin typeface="Arial" pitchFamily="34" charset="0"/>
                          <a:cs typeface="Arial" pitchFamily="34" charset="0"/>
                        </a:rPr>
                        <a:t>$ 23.042.329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6588746"/>
                  </a:ext>
                </a:extLst>
              </a:tr>
              <a:tr h="199940">
                <a:tc>
                  <a:txBody>
                    <a:bodyPr/>
                    <a:lstStyle/>
                    <a:p>
                      <a:pPr algn="ctr"/>
                      <a:r>
                        <a:rPr lang="es-CO" b="0" dirty="0">
                          <a:latin typeface="Arial" pitchFamily="34" charset="0"/>
                          <a:cs typeface="Arial" pitchFamily="34" charset="0"/>
                        </a:rPr>
                        <a:t>2021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b="0" dirty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9940">
                <a:tc>
                  <a:txBody>
                    <a:bodyPr/>
                    <a:lstStyle/>
                    <a:p>
                      <a:pPr algn="ctr"/>
                      <a:r>
                        <a:rPr lang="es-CO" b="0" dirty="0">
                          <a:latin typeface="Arial" pitchFamily="34" charset="0"/>
                          <a:cs typeface="Arial" pitchFamily="34" charset="0"/>
                        </a:rPr>
                        <a:t>2022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b="0" dirty="0">
                          <a:latin typeface="Arial" pitchFamily="34" charset="0"/>
                          <a:cs typeface="Arial" pitchFamily="34" charset="0"/>
                        </a:rPr>
                        <a:t>Conciliación: $15.231.400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3223145"/>
                  </a:ext>
                </a:extLst>
              </a:tr>
              <a:tr h="199940">
                <a:tc>
                  <a:txBody>
                    <a:bodyPr/>
                    <a:lstStyle/>
                    <a:p>
                      <a:pPr algn="ctr"/>
                      <a:r>
                        <a:rPr lang="es-CO" b="0" dirty="0">
                          <a:latin typeface="Arial" pitchFamily="34" charset="0"/>
                          <a:cs typeface="Arial" pitchFamily="34" charset="0"/>
                        </a:rPr>
                        <a:t>2023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b="0" dirty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99912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76757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B2D88AF6-8951-4C37-A00C-2FB449C3EF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9851" y="522514"/>
            <a:ext cx="4820195" cy="70788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altLang="es-CO" sz="2000" b="1" dirty="0">
                <a:solidFill>
                  <a:srgbClr val="C00000"/>
                </a:solidFill>
                <a:latin typeface="Arial" panose="020B0604020202020204" pitchFamily="34" charset="0"/>
              </a:rPr>
              <a:t>PETICIONES, QUEJAS, RECLAMOS, SUGERENCIAS Y FELICITACIONES.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1946366" y="29391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O" dirty="0"/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9689091"/>
              </p:ext>
            </p:extLst>
          </p:nvPr>
        </p:nvGraphicFramePr>
        <p:xfrm>
          <a:off x="1523999" y="1679882"/>
          <a:ext cx="6096002" cy="235555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673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69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516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1114">
                <a:tc>
                  <a:txBody>
                    <a:bodyPr/>
                    <a:lstStyle/>
                    <a:p>
                      <a:pPr algn="ctr"/>
                      <a:r>
                        <a:rPr lang="es-CO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VIGENCIA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PQRS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FELICITACIONES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1109">
                <a:tc>
                  <a:txBody>
                    <a:bodyPr/>
                    <a:lstStyle/>
                    <a:p>
                      <a:pPr algn="ctr"/>
                      <a:r>
                        <a:rPr lang="es-CO" b="0" dirty="0">
                          <a:latin typeface="Arial" pitchFamily="34" charset="0"/>
                          <a:cs typeface="Arial" pitchFamily="34" charset="0"/>
                        </a:rPr>
                        <a:t>2020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32</a:t>
                      </a:r>
                      <a:endParaRPr lang="es-CO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s-CO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7247405"/>
                  </a:ext>
                </a:extLst>
              </a:tr>
              <a:tr h="461109">
                <a:tc>
                  <a:txBody>
                    <a:bodyPr/>
                    <a:lstStyle/>
                    <a:p>
                      <a:pPr algn="ctr"/>
                      <a:r>
                        <a:rPr lang="es-CO" b="0" dirty="0">
                          <a:latin typeface="Arial" pitchFamily="34" charset="0"/>
                          <a:cs typeface="Arial" pitchFamily="34" charset="0"/>
                        </a:rPr>
                        <a:t>2021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6158637"/>
                  </a:ext>
                </a:extLst>
              </a:tr>
              <a:tr h="461109">
                <a:tc>
                  <a:txBody>
                    <a:bodyPr/>
                    <a:lstStyle/>
                    <a:p>
                      <a:pPr algn="ctr"/>
                      <a:r>
                        <a:rPr lang="es-CO" b="0" dirty="0">
                          <a:latin typeface="Arial" pitchFamily="34" charset="0"/>
                          <a:cs typeface="Arial" pitchFamily="34" charset="0"/>
                        </a:rPr>
                        <a:t>2022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8581177"/>
                  </a:ext>
                </a:extLst>
              </a:tr>
              <a:tr h="461109">
                <a:tc>
                  <a:txBody>
                    <a:bodyPr/>
                    <a:lstStyle/>
                    <a:p>
                      <a:pPr algn="ctr"/>
                      <a:r>
                        <a:rPr lang="es-CO" b="0" dirty="0">
                          <a:latin typeface="Arial" pitchFamily="34" charset="0"/>
                          <a:cs typeface="Arial" pitchFamily="34" charset="0"/>
                        </a:rPr>
                        <a:t>2023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6964261"/>
                  </a:ext>
                </a:extLst>
              </a:tr>
            </a:tbl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0ECE5438-F304-BA51-17DD-D1C4E962AD17}"/>
              </a:ext>
            </a:extLst>
          </p:cNvPr>
          <p:cNvSpPr txBox="1"/>
          <p:nvPr/>
        </p:nvSpPr>
        <p:spPr>
          <a:xfrm>
            <a:off x="2515956" y="4470232"/>
            <a:ext cx="41120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000" b="1" dirty="0"/>
              <a:t>Se resalta que en el ultimo trimestre </a:t>
            </a:r>
          </a:p>
          <a:p>
            <a:r>
              <a:rPr lang="es-CO" sz="2000" b="1" dirty="0"/>
              <a:t>no se presentaron PQRS</a:t>
            </a:r>
          </a:p>
        </p:txBody>
      </p:sp>
    </p:spTree>
    <p:extLst>
      <p:ext uri="{BB962C8B-B14F-4D97-AF65-F5344CB8AC3E}">
        <p14:creationId xmlns:p14="http://schemas.microsoft.com/office/powerpoint/2010/main" val="3566919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B2D88AF6-8951-4C37-A00C-2FB449C3EF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9851" y="522514"/>
            <a:ext cx="4820195" cy="70788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altLang="es-CO" sz="2000" b="1" dirty="0">
                <a:solidFill>
                  <a:srgbClr val="C00000"/>
                </a:solidFill>
                <a:latin typeface="Arial" panose="020B0604020202020204" pitchFamily="34" charset="0"/>
              </a:rPr>
              <a:t>ENCUESTA DE SATISFACCIÓN DE LOS USUARIOS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1946366" y="29391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O" dirty="0"/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097413"/>
              </p:ext>
            </p:extLst>
          </p:nvPr>
        </p:nvGraphicFramePr>
        <p:xfrm>
          <a:off x="1558043" y="1558042"/>
          <a:ext cx="6479970" cy="249461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51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286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0451">
                <a:tc>
                  <a:txBody>
                    <a:bodyPr/>
                    <a:lstStyle/>
                    <a:p>
                      <a:pPr algn="ctr"/>
                      <a:r>
                        <a:rPr lang="es-CO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VIGENCIA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RESULTADO</a:t>
                      </a:r>
                      <a:r>
                        <a:rPr lang="es-CO" b="1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ENCUESTA</a:t>
                      </a:r>
                      <a:endParaRPr lang="es-CO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1042">
                <a:tc>
                  <a:txBody>
                    <a:bodyPr/>
                    <a:lstStyle/>
                    <a:p>
                      <a:pPr algn="ctr"/>
                      <a:r>
                        <a:rPr lang="es-CO" dirty="0">
                          <a:latin typeface="Arial" pitchFamily="34" charset="0"/>
                          <a:cs typeface="Arial" pitchFamily="34" charset="0"/>
                        </a:rPr>
                        <a:t>2020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93.0%</a:t>
                      </a:r>
                      <a:endParaRPr lang="es-CO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681036"/>
                  </a:ext>
                </a:extLst>
              </a:tr>
              <a:tr h="501042">
                <a:tc>
                  <a:txBody>
                    <a:bodyPr/>
                    <a:lstStyle/>
                    <a:p>
                      <a:pPr algn="ctr"/>
                      <a:r>
                        <a:rPr lang="es-CO" dirty="0">
                          <a:latin typeface="Arial" pitchFamily="34" charset="0"/>
                          <a:cs typeface="Arial" pitchFamily="34" charset="0"/>
                        </a:rPr>
                        <a:t>2021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>
                          <a:latin typeface="Arial" pitchFamily="34" charset="0"/>
                          <a:cs typeface="Arial" pitchFamily="34" charset="0"/>
                        </a:rPr>
                        <a:t>93.2%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4861242"/>
                  </a:ext>
                </a:extLst>
              </a:tr>
              <a:tr h="501042">
                <a:tc>
                  <a:txBody>
                    <a:bodyPr/>
                    <a:lstStyle/>
                    <a:p>
                      <a:pPr algn="ctr"/>
                      <a:r>
                        <a:rPr lang="es-CO" dirty="0">
                          <a:latin typeface="Arial" pitchFamily="34" charset="0"/>
                          <a:cs typeface="Arial" pitchFamily="34" charset="0"/>
                        </a:rPr>
                        <a:t>2022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>
                          <a:latin typeface="Arial" pitchFamily="34" charset="0"/>
                          <a:cs typeface="Arial" pitchFamily="34" charset="0"/>
                        </a:rPr>
                        <a:t>96%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6830154"/>
                  </a:ext>
                </a:extLst>
              </a:tr>
              <a:tr h="501042">
                <a:tc>
                  <a:txBody>
                    <a:bodyPr/>
                    <a:lstStyle/>
                    <a:p>
                      <a:pPr algn="ctr"/>
                      <a:r>
                        <a:rPr lang="es-CO" dirty="0">
                          <a:latin typeface="Arial" pitchFamily="34" charset="0"/>
                          <a:cs typeface="Arial" pitchFamily="34" charset="0"/>
                        </a:rPr>
                        <a:t>2023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>
                          <a:latin typeface="Arial" pitchFamily="34" charset="0"/>
                          <a:cs typeface="Arial" pitchFamily="34" charset="0"/>
                        </a:rPr>
                        <a:t>95%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22631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6919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125D85D-ABC6-48F9-83E3-9A4A473D825D}"/>
              </a:ext>
            </a:extLst>
          </p:cNvPr>
          <p:cNvSpPr txBox="1"/>
          <p:nvPr/>
        </p:nvSpPr>
        <p:spPr>
          <a:xfrm>
            <a:off x="3500845" y="470263"/>
            <a:ext cx="5473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es-CO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PROCESO ASISTENCIAL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552" y="1648497"/>
            <a:ext cx="7160653" cy="3850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9467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6BCABA2F-CDD1-42D5-ADA2-FF64A2E14392}"/>
              </a:ext>
            </a:extLst>
          </p:cNvPr>
          <p:cNvSpPr/>
          <p:nvPr/>
        </p:nvSpPr>
        <p:spPr>
          <a:xfrm>
            <a:off x="2769327" y="600892"/>
            <a:ext cx="590441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O" sz="11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s-CO" b="1" dirty="0">
                <a:solidFill>
                  <a:srgbClr val="C00000"/>
                </a:solidFill>
                <a:latin typeface="Arial" panose="020B0604020202020204" pitchFamily="34" charset="0"/>
              </a:rPr>
              <a:t>           </a:t>
            </a:r>
            <a:r>
              <a:rPr lang="es-CO" sz="2400" b="1" dirty="0">
                <a:solidFill>
                  <a:srgbClr val="C00000"/>
                </a:solidFill>
                <a:latin typeface="Arial" panose="020B0604020202020204" pitchFamily="34" charset="0"/>
              </a:rPr>
              <a:t>OPORTUNIDAD EN LA ATENCIÓN </a:t>
            </a:r>
            <a:endParaRPr lang="es-CO" sz="2400" dirty="0">
              <a:solidFill>
                <a:srgbClr val="C00000"/>
              </a:solidFill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1100666" y="1711509"/>
          <a:ext cx="7418655" cy="390754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510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4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7775">
                  <a:extLst>
                    <a:ext uri="{9D8B030D-6E8A-4147-A177-3AD203B41FA5}">
                      <a16:colId xmlns:a16="http://schemas.microsoft.com/office/drawing/2014/main" val="925481355"/>
                    </a:ext>
                  </a:extLst>
                </a:gridCol>
                <a:gridCol w="1087775">
                  <a:extLst>
                    <a:ext uri="{9D8B030D-6E8A-4147-A177-3AD203B41FA5}">
                      <a16:colId xmlns:a16="http://schemas.microsoft.com/office/drawing/2014/main" val="1632449337"/>
                    </a:ext>
                  </a:extLst>
                </a:gridCol>
                <a:gridCol w="1087775">
                  <a:extLst>
                    <a:ext uri="{9D8B030D-6E8A-4147-A177-3AD203B41FA5}">
                      <a16:colId xmlns:a16="http://schemas.microsoft.com/office/drawing/2014/main" val="376764004"/>
                    </a:ext>
                  </a:extLst>
                </a:gridCol>
                <a:gridCol w="1087775">
                  <a:extLst>
                    <a:ext uri="{9D8B030D-6E8A-4147-A177-3AD203B41FA5}">
                      <a16:colId xmlns:a16="http://schemas.microsoft.com/office/drawing/2014/main" val="2529081901"/>
                    </a:ext>
                  </a:extLst>
                </a:gridCol>
              </a:tblGrid>
              <a:tr h="597863">
                <a:tc>
                  <a:txBody>
                    <a:bodyPr/>
                    <a:lstStyle/>
                    <a:p>
                      <a:pPr algn="ctr"/>
                      <a:r>
                        <a:rPr lang="es-CO" sz="1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SERVICIO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META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b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2020  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b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b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b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2824">
                <a:tc>
                  <a:txBody>
                    <a:bodyPr/>
                    <a:lstStyle/>
                    <a:p>
                      <a:r>
                        <a:rPr lang="es-CO" sz="1800">
                          <a:latin typeface="Arial" pitchFamily="34" charset="0"/>
                          <a:cs typeface="Arial" pitchFamily="34" charset="0"/>
                        </a:rPr>
                        <a:t>C.</a:t>
                      </a:r>
                      <a:r>
                        <a:rPr lang="es-CO" sz="1800" baseline="0">
                          <a:latin typeface="Arial" pitchFamily="34" charset="0"/>
                          <a:cs typeface="Arial" pitchFamily="34" charset="0"/>
                        </a:rPr>
                        <a:t> Mé</a:t>
                      </a:r>
                      <a:r>
                        <a:rPr lang="es-CO" sz="1800">
                          <a:latin typeface="Arial" pitchFamily="34" charset="0"/>
                          <a:cs typeface="Arial" pitchFamily="34" charset="0"/>
                        </a:rPr>
                        <a:t>dica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>
                          <a:latin typeface="Arial" pitchFamily="34" charset="0"/>
                          <a:cs typeface="Arial" pitchFamily="34" charset="0"/>
                        </a:rPr>
                        <a:t>3 días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s-CO" sz="1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>
                          <a:latin typeface="Arial" pitchFamily="34" charset="0"/>
                          <a:cs typeface="Arial" pitchFamily="34" charset="0"/>
                        </a:rPr>
                        <a:t>2.8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4376">
                <a:tc>
                  <a:txBody>
                    <a:bodyPr/>
                    <a:lstStyle/>
                    <a:p>
                      <a:r>
                        <a:rPr lang="es-CO" sz="1800">
                          <a:latin typeface="Arial" pitchFamily="34" charset="0"/>
                          <a:cs typeface="Arial" pitchFamily="34" charset="0"/>
                        </a:rPr>
                        <a:t>C.</a:t>
                      </a:r>
                      <a:r>
                        <a:rPr lang="es-CO" sz="1800" baseline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CO" sz="1800">
                          <a:latin typeface="Arial" pitchFamily="34" charset="0"/>
                          <a:cs typeface="Arial" pitchFamily="34" charset="0"/>
                        </a:rPr>
                        <a:t>Odontológica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>
                          <a:latin typeface="Arial" pitchFamily="34" charset="0"/>
                          <a:cs typeface="Arial" pitchFamily="34" charset="0"/>
                        </a:rPr>
                        <a:t>3 días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s-CO" sz="1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>
                          <a:latin typeface="Arial" pitchFamily="34" charset="0"/>
                          <a:cs typeface="Arial" pitchFamily="34" charset="0"/>
                        </a:rPr>
                        <a:t>1.7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2824">
                <a:tc>
                  <a:txBody>
                    <a:bodyPr/>
                    <a:lstStyle/>
                    <a:p>
                      <a:r>
                        <a:rPr lang="es-CO" sz="1800">
                          <a:latin typeface="Arial" pitchFamily="34" charset="0"/>
                          <a:cs typeface="Arial" pitchFamily="34" charset="0"/>
                        </a:rPr>
                        <a:t>C.</a:t>
                      </a:r>
                      <a:r>
                        <a:rPr lang="es-CO" sz="1800" baseline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CO" sz="1800">
                          <a:latin typeface="Arial" pitchFamily="34" charset="0"/>
                          <a:cs typeface="Arial" pitchFamily="34" charset="0"/>
                        </a:rPr>
                        <a:t>Obstetricia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>
                          <a:latin typeface="Arial" pitchFamily="34" charset="0"/>
                          <a:cs typeface="Arial" pitchFamily="34" charset="0"/>
                        </a:rPr>
                        <a:t>8 días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itchFamily="34" charset="0"/>
                          <a:cs typeface="Arial" pitchFamily="34" charset="0"/>
                        </a:rPr>
                        <a:t>NA</a:t>
                      </a:r>
                      <a:endParaRPr lang="es-CO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>
                          <a:latin typeface="Arial" pitchFamily="34" charset="0"/>
                          <a:cs typeface="Arial" pitchFamily="34" charset="0"/>
                        </a:rPr>
                        <a:t>NA</a:t>
                      </a:r>
                      <a:endParaRPr lang="es-CO" sz="1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>
                          <a:latin typeface="Arial" pitchFamily="34" charset="0"/>
                          <a:cs typeface="Arial" pitchFamily="34" charset="0"/>
                        </a:rPr>
                        <a:t>NA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dirty="0">
                          <a:latin typeface="Arial" pitchFamily="34" charset="0"/>
                          <a:cs typeface="Arial" pitchFamily="34" charset="0"/>
                        </a:rPr>
                        <a:t>N/A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386">
                <a:tc>
                  <a:txBody>
                    <a:bodyPr/>
                    <a:lstStyle/>
                    <a:p>
                      <a:r>
                        <a:rPr lang="es-CO" sz="1800">
                          <a:latin typeface="Arial" pitchFamily="34" charset="0"/>
                          <a:cs typeface="Arial" pitchFamily="34" charset="0"/>
                        </a:rPr>
                        <a:t>Toma</a:t>
                      </a:r>
                      <a:r>
                        <a:rPr lang="es-CO" sz="1800" baseline="0">
                          <a:latin typeface="Arial" pitchFamily="34" charset="0"/>
                          <a:cs typeface="Arial" pitchFamily="34" charset="0"/>
                        </a:rPr>
                        <a:t> de </a:t>
                      </a:r>
                      <a:r>
                        <a:rPr lang="es-CO" sz="1800" baseline="0" err="1">
                          <a:latin typeface="Arial" pitchFamily="34" charset="0"/>
                          <a:cs typeface="Arial" pitchFamily="34" charset="0"/>
                        </a:rPr>
                        <a:t>Rx</a:t>
                      </a:r>
                      <a:endParaRPr lang="es-CO" sz="1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>
                          <a:latin typeface="Arial" pitchFamily="34" charset="0"/>
                          <a:cs typeface="Arial" pitchFamily="34" charset="0"/>
                        </a:rPr>
                        <a:t>3 días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s-CO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386">
                <a:tc>
                  <a:txBody>
                    <a:bodyPr/>
                    <a:lstStyle/>
                    <a:p>
                      <a:r>
                        <a:rPr lang="es-CO" sz="1800">
                          <a:latin typeface="Arial" pitchFamily="34" charset="0"/>
                          <a:cs typeface="Arial" pitchFamily="34" charset="0"/>
                        </a:rPr>
                        <a:t>Triage II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>
                          <a:latin typeface="Arial" pitchFamily="34" charset="0"/>
                          <a:cs typeface="Arial" pitchFamily="34" charset="0"/>
                        </a:rPr>
                        <a:t>30 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lang="es-CO" sz="1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>
                          <a:latin typeface="Arial" pitchFamily="34" charset="0"/>
                          <a:cs typeface="Arial" pitchFamily="34" charset="0"/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>
                          <a:latin typeface="Arial" pitchFamily="34" charset="0"/>
                          <a:cs typeface="Arial" pitchFamily="34" charset="0"/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52442">
                <a:tc>
                  <a:txBody>
                    <a:bodyPr/>
                    <a:lstStyle/>
                    <a:p>
                      <a:r>
                        <a:rPr lang="es-CO" sz="1800">
                          <a:latin typeface="Arial" pitchFamily="34" charset="0"/>
                          <a:cs typeface="Arial" pitchFamily="34" charset="0"/>
                        </a:rPr>
                        <a:t>Reingreso Hospitalización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>
                          <a:latin typeface="Arial" pitchFamily="34" charset="0"/>
                          <a:cs typeface="Arial" pitchFamily="34" charset="0"/>
                        </a:rPr>
                        <a:t>5%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s-CO" sz="1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52442">
                <a:tc>
                  <a:txBody>
                    <a:bodyPr/>
                    <a:lstStyle/>
                    <a:p>
                      <a:r>
                        <a:rPr lang="es-CO" sz="1800">
                          <a:latin typeface="Arial" pitchFamily="34" charset="0"/>
                          <a:cs typeface="Arial" pitchFamily="34" charset="0"/>
                        </a:rPr>
                        <a:t>Reingreso</a:t>
                      </a:r>
                      <a:r>
                        <a:rPr lang="es-CO" sz="1800" baseline="0">
                          <a:latin typeface="Arial" pitchFamily="34" charset="0"/>
                          <a:cs typeface="Arial" pitchFamily="34" charset="0"/>
                        </a:rPr>
                        <a:t>  Urgencias</a:t>
                      </a:r>
                      <a:endParaRPr lang="es-CO" sz="1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>
                          <a:latin typeface="Arial" pitchFamily="34" charset="0"/>
                          <a:cs typeface="Arial" pitchFamily="34" charset="0"/>
                        </a:rPr>
                        <a:t>0.03%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Arial" pitchFamily="34" charset="0"/>
                          <a:cs typeface="Arial" pitchFamily="34" charset="0"/>
                        </a:rPr>
                        <a:t>0.02</a:t>
                      </a:r>
                      <a:endParaRPr lang="es-CO" sz="1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>
                          <a:latin typeface="Arial" pitchFamily="34" charset="0"/>
                          <a:cs typeface="Arial" pitchFamily="34" charset="0"/>
                        </a:rPr>
                        <a:t>0,019</a:t>
                      </a:r>
                    </a:p>
                    <a:p>
                      <a:pPr algn="ctr"/>
                      <a:endParaRPr lang="es-CO" sz="1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>
                          <a:latin typeface="Arial" pitchFamily="34" charset="0"/>
                          <a:cs typeface="Arial" pitchFamily="34" charset="0"/>
                        </a:rPr>
                        <a:t>0,017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>
                          <a:latin typeface="Arial" pitchFamily="34" charset="0"/>
                          <a:cs typeface="Arial" pitchFamily="34" charset="0"/>
                        </a:rPr>
                        <a:t>0,004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8787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3341332" y="644780"/>
            <a:ext cx="5156743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>
                <a:latin typeface="Kristen ITC" panose="03050502040202030202" pitchFamily="66" charset="0"/>
              </a:rPr>
              <a:t>       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COBERTURAS DE VACUNACION   </a:t>
            </a:r>
          </a:p>
          <a:p>
            <a:pPr algn="ctr"/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s-CO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73AEBC1-919A-C968-CF3A-CE9B2259CD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6258" y="1799668"/>
            <a:ext cx="6764055" cy="3562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3919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3538146" y="511366"/>
            <a:ext cx="5243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COBERTURAS DE VACUNACION  </a:t>
            </a:r>
            <a:endParaRPr lang="es-CO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456327"/>
              </p:ext>
            </p:extLst>
          </p:nvPr>
        </p:nvGraphicFramePr>
        <p:xfrm>
          <a:off x="5462548" y="2218460"/>
          <a:ext cx="2156042" cy="2386637"/>
        </p:xfrm>
        <a:graphic>
          <a:graphicData uri="http://schemas.openxmlformats.org/drawingml/2006/table">
            <a:tbl>
              <a:tblPr/>
              <a:tblGrid>
                <a:gridCol w="21560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066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CUMPLIMIENTO</a:t>
                      </a:r>
                      <a:r>
                        <a:rPr lang="es-ES" sz="1100" b="1" baseline="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endParaRPr lang="es-ES" sz="11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66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&gt;100,00</a:t>
                      </a:r>
                      <a:endParaRPr lang="es-ES" sz="11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3338" marR="33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66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95,00% -99,99%</a:t>
                      </a:r>
                      <a:endParaRPr lang="es-ES" sz="11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3338" marR="33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66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90,00% - 94,99%</a:t>
                      </a:r>
                      <a:endParaRPr lang="es-ES" sz="11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3338" marR="33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918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80,00% - 89,99%</a:t>
                      </a:r>
                      <a:endParaRPr lang="es-ES" sz="11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3338" marR="33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341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50,00% - 79,99%</a:t>
                      </a:r>
                      <a:endParaRPr lang="es-ES" sz="11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3338" marR="33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341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0,1%  - &lt;=49,99%</a:t>
                      </a:r>
                      <a:endParaRPr lang="es-ES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3338" marR="33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6" name="Tab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1142238"/>
              </p:ext>
            </p:extLst>
          </p:nvPr>
        </p:nvGraphicFramePr>
        <p:xfrm>
          <a:off x="824248" y="1486356"/>
          <a:ext cx="4246515" cy="4860278"/>
        </p:xfrm>
        <a:graphic>
          <a:graphicData uri="http://schemas.openxmlformats.org/drawingml/2006/table">
            <a:tbl>
              <a:tblPr/>
              <a:tblGrid>
                <a:gridCol w="3479953">
                  <a:extLst>
                    <a:ext uri="{9D8B030D-6E8A-4147-A177-3AD203B41FA5}">
                      <a16:colId xmlns:a16="http://schemas.microsoft.com/office/drawing/2014/main" val="3722077743"/>
                    </a:ext>
                  </a:extLst>
                </a:gridCol>
                <a:gridCol w="766562">
                  <a:extLst>
                    <a:ext uri="{9D8B030D-6E8A-4147-A177-3AD203B41FA5}">
                      <a16:colId xmlns:a16="http://schemas.microsoft.com/office/drawing/2014/main" val="927737216"/>
                    </a:ext>
                  </a:extLst>
                </a:gridCol>
              </a:tblGrid>
              <a:tr h="363191">
                <a:tc>
                  <a:txBody>
                    <a:bodyPr/>
                    <a:lstStyle/>
                    <a:p>
                      <a:pPr algn="ctr" fontAlgn="b"/>
                      <a:r>
                        <a:rPr lang="es-CO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BCG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3238716"/>
                  </a:ext>
                </a:extLst>
              </a:tr>
              <a:tr h="663450">
                <a:tc>
                  <a:txBody>
                    <a:bodyPr/>
                    <a:lstStyle/>
                    <a:p>
                      <a:pPr algn="ctr" fontAlgn="b"/>
                      <a:r>
                        <a:rPr lang="es-E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Pentavalente menor de de 1 año 3 dosis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2807454"/>
                  </a:ext>
                </a:extLst>
              </a:tr>
              <a:tr h="363191">
                <a:tc>
                  <a:txBody>
                    <a:bodyPr/>
                    <a:lstStyle/>
                    <a:p>
                      <a:pPr algn="ctr" fontAlgn="b"/>
                      <a:r>
                        <a:rPr lang="es-CO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Triple Viral (1 Año)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8278074"/>
                  </a:ext>
                </a:extLst>
              </a:tr>
              <a:tr h="59954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Pentavalente </a:t>
                      </a:r>
                      <a:r>
                        <a:rPr lang="es-CO" sz="2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Ref</a:t>
                      </a:r>
                      <a:r>
                        <a:rPr lang="es-CO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18 Meses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7307964"/>
                  </a:ext>
                </a:extLst>
              </a:tr>
              <a:tr h="599542">
                <a:tc>
                  <a:txBody>
                    <a:bodyPr/>
                    <a:lstStyle/>
                    <a:p>
                      <a:pPr algn="ctr" fontAlgn="b"/>
                      <a:r>
                        <a:rPr lang="es-CO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DPT de  (5 Años)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8998226"/>
                  </a:ext>
                </a:extLst>
              </a:tr>
              <a:tr h="363191">
                <a:tc>
                  <a:txBody>
                    <a:bodyPr/>
                    <a:lstStyle/>
                    <a:p>
                      <a:pPr algn="ctr" fontAlgn="b"/>
                      <a:r>
                        <a:rPr lang="es-CO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Tdap (Gestantes)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5434876"/>
                  </a:ext>
                </a:extLst>
              </a:tr>
              <a:tr h="599542">
                <a:tc>
                  <a:txBody>
                    <a:bodyPr/>
                    <a:lstStyle/>
                    <a:p>
                      <a:pPr algn="ctr" fontAlgn="b"/>
                      <a:r>
                        <a:rPr lang="es-CO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VPH NIÑOS 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5667108"/>
                  </a:ext>
                </a:extLst>
              </a:tr>
              <a:tr h="59954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VPH NIÑOS 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76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76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0265681"/>
                  </a:ext>
                </a:extLst>
              </a:tr>
              <a:tr h="345896">
                <a:tc>
                  <a:txBody>
                    <a:bodyPr/>
                    <a:lstStyle/>
                    <a:p>
                      <a:pPr algn="ctr" fontAlgn="b"/>
                      <a:r>
                        <a:rPr lang="es-CO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278601"/>
                  </a:ext>
                </a:extLst>
              </a:tr>
              <a:tr h="363191">
                <a:tc>
                  <a:txBody>
                    <a:bodyPr/>
                    <a:lstStyle/>
                    <a:p>
                      <a:pPr algn="ctr" fontAlgn="b"/>
                      <a:r>
                        <a:rPr lang="es-CO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03835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87371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043609516"/>
              </p:ext>
            </p:extLst>
          </p:nvPr>
        </p:nvGraphicFramePr>
        <p:xfrm>
          <a:off x="1420970" y="186064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3374265" y="386366"/>
            <a:ext cx="55507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solidFill>
                  <a:srgbClr val="C00000"/>
                </a:solidFill>
              </a:rPr>
              <a:t>JORNADAS DE SALUD INTRA Y EXTRAMURAL 2023</a:t>
            </a:r>
          </a:p>
        </p:txBody>
      </p:sp>
    </p:spTree>
    <p:extLst>
      <p:ext uri="{BB962C8B-B14F-4D97-AF65-F5344CB8AC3E}">
        <p14:creationId xmlns:p14="http://schemas.microsoft.com/office/powerpoint/2010/main" val="841874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2A68CCD7-6A92-4C86-8D37-D65E064443BE}"/>
              </a:ext>
            </a:extLst>
          </p:cNvPr>
          <p:cNvSpPr/>
          <p:nvPr/>
        </p:nvSpPr>
        <p:spPr>
          <a:xfrm>
            <a:off x="954158" y="1541417"/>
            <a:ext cx="7076242" cy="14106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es-CO" sz="2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PLAN DE DESARROLLO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es-CO" sz="2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PLAN DE GESTIÓN GERENCIAL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es-CO" sz="2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AUDITORIA DE LA CONTRALORÍA DPTAL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17" y="3348506"/>
            <a:ext cx="8216721" cy="273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9500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45A18F9-6595-6404-9E6E-A382FD650163}"/>
              </a:ext>
            </a:extLst>
          </p:cNvPr>
          <p:cNvSpPr txBox="1"/>
          <p:nvPr/>
        </p:nvSpPr>
        <p:spPr>
          <a:xfrm>
            <a:off x="3374265" y="386366"/>
            <a:ext cx="55507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solidFill>
                  <a:srgbClr val="C00000"/>
                </a:solidFill>
              </a:rPr>
              <a:t>JORNADAS DE SALUD INTRA Y EXTRAMURAL 2023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69F1D61-5077-523B-9402-AC839E35D4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079"/>
          <a:stretch/>
        </p:blipFill>
        <p:spPr>
          <a:xfrm>
            <a:off x="735585" y="1534332"/>
            <a:ext cx="2842453" cy="478431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BFBD9246-CF2E-703A-555A-DEFE6065A6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5582" y="2326935"/>
            <a:ext cx="4265478" cy="3199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0019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45A18F9-6595-6404-9E6E-A382FD650163}"/>
              </a:ext>
            </a:extLst>
          </p:cNvPr>
          <p:cNvSpPr txBox="1"/>
          <p:nvPr/>
        </p:nvSpPr>
        <p:spPr>
          <a:xfrm>
            <a:off x="3374265" y="386366"/>
            <a:ext cx="55507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solidFill>
                  <a:srgbClr val="C00000"/>
                </a:solidFill>
              </a:rPr>
              <a:t>JORNADAS DE SALUD INTRA Y EXTRAMURAL 2023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874818A-3F19-CFD2-0913-473F71EDD4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847"/>
          <a:stretch/>
        </p:blipFill>
        <p:spPr>
          <a:xfrm>
            <a:off x="2197853" y="1596325"/>
            <a:ext cx="1932639" cy="344234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2AEBA62-1B4A-781D-0868-0F773607D0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917"/>
          <a:stretch/>
        </p:blipFill>
        <p:spPr>
          <a:xfrm>
            <a:off x="4479010" y="2495227"/>
            <a:ext cx="2172669" cy="3673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55968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45A18F9-6595-6404-9E6E-A382FD650163}"/>
              </a:ext>
            </a:extLst>
          </p:cNvPr>
          <p:cNvSpPr txBox="1"/>
          <p:nvPr/>
        </p:nvSpPr>
        <p:spPr>
          <a:xfrm>
            <a:off x="3374265" y="386366"/>
            <a:ext cx="55507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solidFill>
                  <a:srgbClr val="C00000"/>
                </a:solidFill>
              </a:rPr>
              <a:t>JORNADAS DE SALUD INTRA Y EXTRAMURAL 2023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A7ADE83-A6C2-AD15-EFA4-3060731A22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526" y="2403665"/>
            <a:ext cx="4575875" cy="205067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219485E1-D171-3BFD-0C73-D0339C7A6F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2366" y="1479977"/>
            <a:ext cx="2089778" cy="4631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9285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45A18F9-6595-6404-9E6E-A382FD650163}"/>
              </a:ext>
            </a:extLst>
          </p:cNvPr>
          <p:cNvSpPr txBox="1"/>
          <p:nvPr/>
        </p:nvSpPr>
        <p:spPr>
          <a:xfrm>
            <a:off x="3374265" y="386366"/>
            <a:ext cx="55507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solidFill>
                  <a:srgbClr val="C00000"/>
                </a:solidFill>
              </a:rPr>
              <a:t>JORNADAS DE SALUD INTRA Y EXTRAMURAL 2023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A8187B3-5860-BE42-3BA6-495D0A092C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897" y="1396360"/>
            <a:ext cx="4231103" cy="317729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46235BB-2B67-D489-A2D5-1CB8EEFAC9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956" y="2985009"/>
            <a:ext cx="4231103" cy="317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3164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45A18F9-6595-6404-9E6E-A382FD650163}"/>
              </a:ext>
            </a:extLst>
          </p:cNvPr>
          <p:cNvSpPr txBox="1"/>
          <p:nvPr/>
        </p:nvSpPr>
        <p:spPr>
          <a:xfrm>
            <a:off x="3374265" y="386366"/>
            <a:ext cx="55507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solidFill>
                  <a:srgbClr val="C00000"/>
                </a:solidFill>
              </a:rPr>
              <a:t>JORNADAS DE SALUD INTRA Y EXTRAMURAL 2023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935C063-1472-7E2A-425A-7F4702DBEA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406" y="1928160"/>
            <a:ext cx="4566285" cy="3429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8510475-E0A0-1ACF-6465-5C94664E15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9284" y="1340473"/>
            <a:ext cx="2642310" cy="4658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86272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45A18F9-6595-6404-9E6E-A382FD650163}"/>
              </a:ext>
            </a:extLst>
          </p:cNvPr>
          <p:cNvSpPr txBox="1"/>
          <p:nvPr/>
        </p:nvSpPr>
        <p:spPr>
          <a:xfrm>
            <a:off x="3374265" y="386366"/>
            <a:ext cx="55507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solidFill>
                  <a:srgbClr val="C00000"/>
                </a:solidFill>
              </a:rPr>
              <a:t>JORNADAS DE SALUD INTRA Y EXTRAMURAL 2023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5D14929-F177-46FD-FB64-21B08627C4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88" y="2005457"/>
            <a:ext cx="3791370" cy="284708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74E78F7-65B9-9E7F-8708-2F007A90D1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3548" y="1491896"/>
            <a:ext cx="4897464" cy="220998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6B83C22-7D03-EF60-C54F-165F003B49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8005" y="3853299"/>
            <a:ext cx="3368550" cy="2529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15931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45A18F9-6595-6404-9E6E-A382FD650163}"/>
              </a:ext>
            </a:extLst>
          </p:cNvPr>
          <p:cNvSpPr txBox="1"/>
          <p:nvPr/>
        </p:nvSpPr>
        <p:spPr>
          <a:xfrm>
            <a:off x="3374265" y="386366"/>
            <a:ext cx="55507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solidFill>
                  <a:srgbClr val="C00000"/>
                </a:solidFill>
              </a:rPr>
              <a:t>JORNADAS DE SALUD INTRA Y EXTRAMURAL 2023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52D4E4C-3CE4-7ABC-944C-2E41A6549A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397" y="1673816"/>
            <a:ext cx="2031644" cy="450225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F45480A8-3A13-7407-F430-B3713435E3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3256" y="2276313"/>
            <a:ext cx="5861803" cy="3297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58726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45A18F9-6595-6404-9E6E-A382FD650163}"/>
              </a:ext>
            </a:extLst>
          </p:cNvPr>
          <p:cNvSpPr txBox="1"/>
          <p:nvPr/>
        </p:nvSpPr>
        <p:spPr>
          <a:xfrm>
            <a:off x="3374265" y="386366"/>
            <a:ext cx="55507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solidFill>
                  <a:srgbClr val="C00000"/>
                </a:solidFill>
              </a:rPr>
              <a:t>JORNADAS DE SALUD INTRA Y EXTRAMURAL 2023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40534BB-58DA-81BE-C49A-B081942BDB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468" y="1983783"/>
            <a:ext cx="4548751" cy="3411564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B9BE713-BC0A-0C53-F436-2B97573C3A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453" b="7444"/>
          <a:stretch/>
        </p:blipFill>
        <p:spPr>
          <a:xfrm>
            <a:off x="5037918" y="1983783"/>
            <a:ext cx="3811614" cy="376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53761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45A18F9-6595-6404-9E6E-A382FD650163}"/>
              </a:ext>
            </a:extLst>
          </p:cNvPr>
          <p:cNvSpPr txBox="1"/>
          <p:nvPr/>
        </p:nvSpPr>
        <p:spPr>
          <a:xfrm>
            <a:off x="3374265" y="386366"/>
            <a:ext cx="55507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solidFill>
                  <a:srgbClr val="C00000"/>
                </a:solidFill>
              </a:rPr>
              <a:t>JORNADAS DE SALUD INTRA Y EXTRAMURAL 2023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4A036EA-B412-B467-5BE5-AC7112C1F8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0440" y="1537238"/>
            <a:ext cx="46863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20047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56C4360E-F2D6-4688-9441-EFD3CAF647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51621658"/>
              </p:ext>
            </p:extLst>
          </p:nvPr>
        </p:nvGraphicFramePr>
        <p:xfrm>
          <a:off x="3866606" y="553423"/>
          <a:ext cx="5025602" cy="8612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726805" y="1414714"/>
            <a:ext cx="8056587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sz="1050" b="1" dirty="0">
              <a:latin typeface="Arial" pitchFamily="34" charset="0"/>
              <a:cs typeface="Arial" pitchFamily="34" charset="0"/>
            </a:endParaRPr>
          </a:p>
          <a:p>
            <a:endParaRPr lang="es-CO" sz="1050" dirty="0">
              <a:latin typeface="Arial" pitchFamily="34" charset="0"/>
              <a:cs typeface="Arial" pitchFamily="34" charset="0"/>
            </a:endParaRPr>
          </a:p>
          <a:p>
            <a:endParaRPr lang="es-CO" sz="1050" dirty="0">
              <a:latin typeface="Arial" pitchFamily="34" charset="0"/>
              <a:cs typeface="Arial" pitchFamily="34" charset="0"/>
            </a:endParaRPr>
          </a:p>
          <a:p>
            <a:endParaRPr lang="es-CO" dirty="0"/>
          </a:p>
        </p:txBody>
      </p:sp>
      <p:sp>
        <p:nvSpPr>
          <p:cNvPr id="2" name="AutoShape 2" descr="https://zmdownload.zoho.com/view?attachId=138034352159550090&amp;entityType=1&amp;entityId=1584142418283100002&amp;accId=4660158000000008001&amp;height=1024&amp;width=1024"/>
          <p:cNvSpPr>
            <a:spLocks noChangeAspect="1" noChangeArrowheads="1"/>
          </p:cNvSpPr>
          <p:nvPr/>
        </p:nvSpPr>
        <p:spPr bwMode="auto">
          <a:xfrm>
            <a:off x="1806245" y="35069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4" name="AutoShape 6" descr="https://zmdownload.zoho.com/view?attachId=138034352159550090&amp;entityType=1&amp;entityId=1584142418283100002&amp;accId=4660158000000008001&amp;height=1024&amp;width=1024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7"/>
          <a:srcRect l="22535" t="12110" r="50141" b="18248"/>
          <a:stretch/>
        </p:blipFill>
        <p:spPr>
          <a:xfrm>
            <a:off x="7612933" y="1889833"/>
            <a:ext cx="1037600" cy="148687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8"/>
          <a:srcRect l="52112" t="25387" r="4790" b="31525"/>
          <a:stretch/>
        </p:blipFill>
        <p:spPr>
          <a:xfrm>
            <a:off x="612775" y="1525685"/>
            <a:ext cx="3940935" cy="221516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9"/>
          <a:srcRect l="59718" t="28895" r="6619" b="30522"/>
          <a:stretch/>
        </p:blipFill>
        <p:spPr>
          <a:xfrm>
            <a:off x="1498040" y="4228346"/>
            <a:ext cx="3078051" cy="2086377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10"/>
          <a:srcRect l="25493" t="37413" r="52817" b="21002"/>
          <a:stretch/>
        </p:blipFill>
        <p:spPr>
          <a:xfrm>
            <a:off x="5170268" y="3133642"/>
            <a:ext cx="1983347" cy="213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410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DDFFF49-EF24-4E24-BFA4-4E9CC8F94EC0}"/>
              </a:ext>
            </a:extLst>
          </p:cNvPr>
          <p:cNvSpPr txBox="1"/>
          <p:nvPr/>
        </p:nvSpPr>
        <p:spPr>
          <a:xfrm>
            <a:off x="3825025" y="321973"/>
            <a:ext cx="4945488" cy="830997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DE DESARROLLO </a:t>
            </a:r>
          </a:p>
          <a:p>
            <a:pPr algn="ctr"/>
            <a:r>
              <a:rPr lang="es-CO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2020 - 2024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781401" y="1878675"/>
            <a:ext cx="7705776" cy="26776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LÍNEAS ESTRATÉGICAS</a:t>
            </a:r>
            <a:endParaRPr lang="es-CO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  </a:t>
            </a:r>
            <a:endParaRPr lang="es-CO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Gestión estratégica del Talento Humano</a:t>
            </a:r>
          </a:p>
          <a:p>
            <a:pPr marL="514350" lvl="0" indent="-514350">
              <a:buFont typeface="+mj-lt"/>
              <a:buAutoNum type="arabicPeriod"/>
            </a:pPr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Modelo de atención integral en salud</a:t>
            </a:r>
          </a:p>
          <a:p>
            <a:pPr marL="514350" lvl="0" indent="-514350">
              <a:buFont typeface="+mj-lt"/>
              <a:buAutoNum type="arabicPeriod"/>
            </a:pPr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Gestión de la Calidad</a:t>
            </a:r>
          </a:p>
          <a:p>
            <a:pPr marL="514350" lvl="0" indent="-514350">
              <a:buFont typeface="+mj-lt"/>
              <a:buAutoNum type="arabicPeriod"/>
            </a:pPr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Eficiencia operacional</a:t>
            </a:r>
          </a:p>
          <a:p>
            <a:pPr marL="514350" lvl="0" indent="-514350">
              <a:buFont typeface="+mj-lt"/>
              <a:buAutoNum type="arabicPeriod"/>
            </a:pPr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Gestión administrativa transparente</a:t>
            </a:r>
          </a:p>
        </p:txBody>
      </p:sp>
    </p:spTree>
    <p:extLst>
      <p:ext uri="{BB962C8B-B14F-4D97-AF65-F5344CB8AC3E}">
        <p14:creationId xmlns:p14="http://schemas.microsoft.com/office/powerpoint/2010/main" val="81832628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56C4360E-F2D6-4688-9441-EFD3CAF647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7010562"/>
              </p:ext>
            </p:extLst>
          </p:nvPr>
        </p:nvGraphicFramePr>
        <p:xfrm>
          <a:off x="3866606" y="553423"/>
          <a:ext cx="5025602" cy="8612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726805" y="1414714"/>
            <a:ext cx="8056587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sz="1050" b="1" dirty="0">
              <a:latin typeface="Arial" pitchFamily="34" charset="0"/>
              <a:cs typeface="Arial" pitchFamily="34" charset="0"/>
            </a:endParaRPr>
          </a:p>
          <a:p>
            <a:endParaRPr lang="es-CO" sz="1050" dirty="0">
              <a:latin typeface="Arial" pitchFamily="34" charset="0"/>
              <a:cs typeface="Arial" pitchFamily="34" charset="0"/>
            </a:endParaRPr>
          </a:p>
          <a:p>
            <a:endParaRPr lang="es-CO" sz="1050" dirty="0">
              <a:latin typeface="Arial" pitchFamily="34" charset="0"/>
              <a:cs typeface="Arial" pitchFamily="34" charset="0"/>
            </a:endParaRPr>
          </a:p>
          <a:p>
            <a:endParaRPr lang="es-CO" dirty="0"/>
          </a:p>
        </p:txBody>
      </p:sp>
      <p:sp>
        <p:nvSpPr>
          <p:cNvPr id="2" name="AutoShape 2" descr="https://zmdownload.zoho.com/view?attachId=138034352159550090&amp;entityType=1&amp;entityId=1584142418283100002&amp;accId=4660158000000008001&amp;height=1024&amp;width=1024"/>
          <p:cNvSpPr>
            <a:spLocks noChangeAspect="1" noChangeArrowheads="1"/>
          </p:cNvSpPr>
          <p:nvPr/>
        </p:nvSpPr>
        <p:spPr bwMode="auto">
          <a:xfrm>
            <a:off x="1806245" y="35069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4" name="AutoShape 6" descr="https://zmdownload.zoho.com/view?attachId=138034352159550090&amp;entityType=1&amp;entityId=1584142418283100002&amp;accId=4660158000000008001&amp;height=1024&amp;width=1024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672372110"/>
              </p:ext>
            </p:extLst>
          </p:nvPr>
        </p:nvGraphicFramePr>
        <p:xfrm>
          <a:off x="1524000" y="19765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16021191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56C4360E-F2D6-4688-9441-EFD3CAF647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1835486"/>
              </p:ext>
            </p:extLst>
          </p:nvPr>
        </p:nvGraphicFramePr>
        <p:xfrm>
          <a:off x="3866606" y="553423"/>
          <a:ext cx="5025602" cy="8612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AutoShape 2" descr="https://zmdownload.zoho.com/view?attachId=138034352159550090&amp;entityType=1&amp;entityId=1584142418283100002&amp;accId=4660158000000008001&amp;height=1024&amp;width=1024"/>
          <p:cNvSpPr>
            <a:spLocks noChangeAspect="1" noChangeArrowheads="1"/>
          </p:cNvSpPr>
          <p:nvPr/>
        </p:nvSpPr>
        <p:spPr bwMode="auto">
          <a:xfrm>
            <a:off x="1806245" y="35069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4" name="AutoShape 6" descr="https://zmdownload.zoho.com/view?attachId=138034352159550090&amp;entityType=1&amp;entityId=1584142418283100002&amp;accId=4660158000000008001&amp;height=1024&amp;width=1024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7"/>
          <a:srcRect l="1408" t="24637" r="76197" b="57577"/>
          <a:stretch/>
        </p:blipFill>
        <p:spPr>
          <a:xfrm>
            <a:off x="612775" y="4834710"/>
            <a:ext cx="3406231" cy="1521021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8"/>
          <a:srcRect l="25493" t="20878" r="25352" b="21504"/>
          <a:stretch/>
        </p:blipFill>
        <p:spPr>
          <a:xfrm>
            <a:off x="685524" y="2081877"/>
            <a:ext cx="3181082" cy="209641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9"/>
          <a:srcRect l="20704" t="33658" r="46338" b="14740"/>
          <a:stretch/>
        </p:blipFill>
        <p:spPr>
          <a:xfrm>
            <a:off x="5323339" y="2589931"/>
            <a:ext cx="2429743" cy="2138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13978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613352B-8C85-443E-8B4A-DD14DEA3F08A}"/>
              </a:ext>
            </a:extLst>
          </p:cNvPr>
          <p:cNvSpPr txBox="1"/>
          <p:nvPr/>
        </p:nvSpPr>
        <p:spPr>
          <a:xfrm>
            <a:off x="4473388" y="600636"/>
            <a:ext cx="40968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s-CO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DIFICULTADES 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4D8A7F8-B6C2-4B00-A0B8-F335F90C06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51626"/>
            <a:ext cx="7886700" cy="437505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endParaRPr lang="es-CO" sz="18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s-CO" sz="18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s-CO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s-CO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s-CO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s-CO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s-CO" dirty="0"/>
          </a:p>
        </p:txBody>
      </p:sp>
      <p:sp>
        <p:nvSpPr>
          <p:cNvPr id="5" name="7 CuadroTexto">
            <a:extLst>
              <a:ext uri="{FF2B5EF4-FFF2-40B4-BE49-F238E27FC236}">
                <a16:creationId xmlns:a16="http://schemas.microsoft.com/office/drawing/2014/main" id="{5619984A-D238-01A9-8A1E-1B1C50381AD9}"/>
              </a:ext>
            </a:extLst>
          </p:cNvPr>
          <p:cNvSpPr txBox="1"/>
          <p:nvPr/>
        </p:nvSpPr>
        <p:spPr>
          <a:xfrm>
            <a:off x="429166" y="1634441"/>
            <a:ext cx="560152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2000" dirty="0">
                <a:cs typeface="Arial" pitchFamily="34" charset="0"/>
              </a:rPr>
              <a:t>Cambios continuos en la normatividad que desarrolla el sistema de facturación electrónica</a:t>
            </a:r>
          </a:p>
          <a:p>
            <a:pPr algn="just"/>
            <a:endParaRPr lang="es-CO" sz="2000" dirty="0">
              <a:cs typeface="Arial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2000" dirty="0">
                <a:cs typeface="Arial" pitchFamily="34" charset="0"/>
              </a:rPr>
              <a:t>Déficit presupuestal </a:t>
            </a:r>
          </a:p>
          <a:p>
            <a:pPr algn="just"/>
            <a:endParaRPr lang="es-CO" sz="2000" dirty="0">
              <a:cs typeface="Arial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2000" dirty="0">
                <a:cs typeface="Arial" pitchFamily="34" charset="0"/>
              </a:rPr>
              <a:t>Recaudo inferior a gastos propios del hospital</a:t>
            </a:r>
          </a:p>
          <a:p>
            <a:pPr algn="just"/>
            <a:endParaRPr lang="es-CO" sz="2000" dirty="0">
              <a:cs typeface="Arial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2000" dirty="0">
                <a:cs typeface="Arial" pitchFamily="34" charset="0"/>
              </a:rPr>
              <a:t>No pago oportuno de cápita</a:t>
            </a:r>
          </a:p>
          <a:p>
            <a:pPr algn="just"/>
            <a:endParaRPr lang="es-CO" sz="2000" dirty="0">
              <a:cs typeface="Arial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2000" dirty="0">
                <a:cs typeface="Arial" pitchFamily="34" charset="0"/>
              </a:rPr>
              <a:t>Dificultades para la facturación electrónica</a:t>
            </a:r>
          </a:p>
          <a:p>
            <a:pPr algn="just"/>
            <a:endParaRPr lang="es-CO" sz="2000" dirty="0">
              <a:cs typeface="Arial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2000" dirty="0">
                <a:cs typeface="Arial" pitchFamily="34" charset="0"/>
              </a:rPr>
              <a:t>Incremento de costos de insumos hospitalarios</a:t>
            </a:r>
          </a:p>
          <a:p>
            <a:endParaRPr lang="es-CO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5,346 imágenes, fotos de stock, objetos en 3D y vectores sobre Dificultades  del aprendizaje | Shutterstock">
            <a:extLst>
              <a:ext uri="{FF2B5EF4-FFF2-40B4-BE49-F238E27FC236}">
                <a16:creationId xmlns:a16="http://schemas.microsoft.com/office/drawing/2014/main" id="{08219A80-9980-1E63-38F3-0A8B1D5C9B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937" y="2356266"/>
            <a:ext cx="2654162" cy="261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upo 11">
            <a:extLst>
              <a:ext uri="{FF2B5EF4-FFF2-40B4-BE49-F238E27FC236}">
                <a16:creationId xmlns:a16="http://schemas.microsoft.com/office/drawing/2014/main" id="{A9536640-0EBC-E628-8D38-AB14A979D70A}"/>
              </a:ext>
            </a:extLst>
          </p:cNvPr>
          <p:cNvGrpSpPr/>
          <p:nvPr/>
        </p:nvGrpSpPr>
        <p:grpSpPr>
          <a:xfrm>
            <a:off x="3931542" y="355819"/>
            <a:ext cx="5025604" cy="860449"/>
            <a:chOff x="-1" y="841"/>
            <a:chExt cx="5025604" cy="860449"/>
          </a:xfrm>
        </p:grpSpPr>
        <p:sp>
          <p:nvSpPr>
            <p:cNvPr id="14" name="Pentágono 13">
              <a:extLst>
                <a:ext uri="{FF2B5EF4-FFF2-40B4-BE49-F238E27FC236}">
                  <a16:creationId xmlns:a16="http://schemas.microsoft.com/office/drawing/2014/main" id="{DC3FBC70-51ED-7BAC-4B0F-86010CC0EDCA}"/>
                </a:ext>
              </a:extLst>
            </p:cNvPr>
            <p:cNvSpPr/>
            <p:nvPr/>
          </p:nvSpPr>
          <p:spPr>
            <a:xfrm rot="10800000">
              <a:off x="-1" y="841"/>
              <a:ext cx="5025604" cy="860449"/>
            </a:xfrm>
            <a:prstGeom prst="homePlat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CO"/>
            </a:p>
          </p:txBody>
        </p:sp>
        <p:sp>
          <p:nvSpPr>
            <p:cNvPr id="15" name="Pentágono 4">
              <a:extLst>
                <a:ext uri="{FF2B5EF4-FFF2-40B4-BE49-F238E27FC236}">
                  <a16:creationId xmlns:a16="http://schemas.microsoft.com/office/drawing/2014/main" id="{8FC85BA5-2744-9D4D-A683-5D4044DBE641}"/>
                </a:ext>
              </a:extLst>
            </p:cNvPr>
            <p:cNvSpPr txBox="1"/>
            <p:nvPr/>
          </p:nvSpPr>
          <p:spPr>
            <a:xfrm rot="21600000">
              <a:off x="215111" y="841"/>
              <a:ext cx="4810492" cy="8604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79435" tIns="121920" rIns="227584" bIns="121920" numCol="1" spcCol="1270" anchor="ctr" anchorCtr="0">
              <a:noAutofit/>
            </a:bodyPr>
            <a:lstStyle/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CO" sz="3200" b="1" i="1" spc="3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DIFICULTADES</a:t>
              </a:r>
              <a:endParaRPr lang="es-CO" sz="3200" b="1" i="1" kern="1200" spc="3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" name="Elipse 12">
            <a:extLst>
              <a:ext uri="{FF2B5EF4-FFF2-40B4-BE49-F238E27FC236}">
                <a16:creationId xmlns:a16="http://schemas.microsoft.com/office/drawing/2014/main" id="{B5070F28-1B96-4395-FCD8-E3E9F0E7114B}"/>
              </a:ext>
            </a:extLst>
          </p:cNvPr>
          <p:cNvSpPr/>
          <p:nvPr/>
        </p:nvSpPr>
        <p:spPr>
          <a:xfrm>
            <a:off x="3931543" y="355398"/>
            <a:ext cx="860449" cy="860449"/>
          </a:xfrm>
          <a:prstGeom prst="ellipse">
            <a:avLst/>
          </a:prstGeom>
          <a:gradFill flip="none" rotWithShape="0">
            <a:gsLst>
              <a:gs pos="0">
                <a:schemeClr val="bg1">
                  <a:lumMod val="75000"/>
                  <a:tint val="66000"/>
                  <a:satMod val="160000"/>
                </a:schemeClr>
              </a:gs>
              <a:gs pos="50000">
                <a:schemeClr val="bg1">
                  <a:lumMod val="75000"/>
                  <a:tint val="44500"/>
                  <a:satMod val="160000"/>
                </a:schemeClr>
              </a:gs>
              <a:gs pos="100000">
                <a:schemeClr val="bg1">
                  <a:lumMod val="75000"/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9721589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56C4360E-F2D6-4688-9441-EFD3CAF647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7687240"/>
              </p:ext>
            </p:extLst>
          </p:nvPr>
        </p:nvGraphicFramePr>
        <p:xfrm>
          <a:off x="3866606" y="553423"/>
          <a:ext cx="5025602" cy="8612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7 CuadroTexto">
            <a:extLst>
              <a:ext uri="{FF2B5EF4-FFF2-40B4-BE49-F238E27FC236}">
                <a16:creationId xmlns:a16="http://schemas.microsoft.com/office/drawing/2014/main" id="{BD2C17CD-20F4-C8AB-FBE5-90C9002CBF42}"/>
              </a:ext>
            </a:extLst>
          </p:cNvPr>
          <p:cNvSpPr txBox="1"/>
          <p:nvPr/>
        </p:nvSpPr>
        <p:spPr>
          <a:xfrm>
            <a:off x="391886" y="1808612"/>
            <a:ext cx="4920343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sz="2000" dirty="0">
                <a:cs typeface="Arial" pitchFamily="34" charset="0"/>
              </a:rPr>
              <a:t>Cumplimiento de metas</a:t>
            </a:r>
          </a:p>
          <a:p>
            <a:pPr algn="just"/>
            <a:endParaRPr lang="es-CO" sz="2000" dirty="0">
              <a:cs typeface="Arial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sz="2000" dirty="0">
                <a:cs typeface="Arial" pitchFamily="34" charset="0"/>
              </a:rPr>
              <a:t>Facturación en tiempo real</a:t>
            </a:r>
          </a:p>
          <a:p>
            <a:pPr algn="just"/>
            <a:endParaRPr lang="es-CO" sz="2000" dirty="0">
              <a:cs typeface="Arial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sz="2000" dirty="0">
                <a:cs typeface="Arial" pitchFamily="34" charset="0"/>
              </a:rPr>
              <a:t>Soportes de las facturas </a:t>
            </a:r>
          </a:p>
          <a:p>
            <a:pPr algn="just"/>
            <a:endParaRPr lang="es-CO" sz="2000" dirty="0">
              <a:cs typeface="Arial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sz="2000" dirty="0">
                <a:cs typeface="Arial" pitchFamily="34" charset="0"/>
              </a:rPr>
              <a:t>Módulos de facturación completamente depurados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O" sz="2000" dirty="0">
              <a:cs typeface="Arial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sz="2000" dirty="0">
                <a:cs typeface="Arial" pitchFamily="34" charset="0"/>
              </a:rPr>
              <a:t>Radicación total de los servicios prestados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O" sz="2000" dirty="0">
              <a:cs typeface="Arial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sz="2000" dirty="0">
                <a:cs typeface="Arial" pitchFamily="34" charset="0"/>
              </a:rPr>
              <a:t>Austeridad del gasto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O" sz="2000" dirty="0">
              <a:cs typeface="Arial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sz="2000" dirty="0">
                <a:cs typeface="Arial" pitchFamily="34" charset="0"/>
              </a:rPr>
              <a:t>Manejo efectivo de los recursos</a:t>
            </a:r>
          </a:p>
          <a:p>
            <a:endParaRPr lang="es-CO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Iconos de Desafío - Iconos gratuitos de 6,507">
            <a:extLst>
              <a:ext uri="{FF2B5EF4-FFF2-40B4-BE49-F238E27FC236}">
                <a16:creationId xmlns:a16="http://schemas.microsoft.com/office/drawing/2014/main" id="{0303ADBD-2049-6DC5-A33D-45061C87FB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942" y="1527628"/>
            <a:ext cx="2750457" cy="2750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346502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56C4360E-F2D6-4688-9441-EFD3CAF647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36726748"/>
              </p:ext>
            </p:extLst>
          </p:nvPr>
        </p:nvGraphicFramePr>
        <p:xfrm>
          <a:off x="3866606" y="553423"/>
          <a:ext cx="5025602" cy="8612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205C4A92-FB23-425C-AD9B-1A62BF38D44E}"/>
              </a:ext>
            </a:extLst>
          </p:cNvPr>
          <p:cNvSpPr txBox="1"/>
          <p:nvPr/>
        </p:nvSpPr>
        <p:spPr>
          <a:xfrm>
            <a:off x="2491530" y="2701254"/>
            <a:ext cx="4660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7200" dirty="0">
                <a:latin typeface="Aharoni" panose="02010803020104030203" pitchFamily="2" charset="-79"/>
                <a:cs typeface="Aharoni" panose="02010803020104030203" pitchFamily="2" charset="-79"/>
              </a:rPr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3448597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DDFFF49-EF24-4E24-BFA4-4E9CC8F94EC0}"/>
              </a:ext>
            </a:extLst>
          </p:cNvPr>
          <p:cNvSpPr txBox="1"/>
          <p:nvPr/>
        </p:nvSpPr>
        <p:spPr>
          <a:xfrm>
            <a:off x="3952875" y="734333"/>
            <a:ext cx="4555694" cy="8309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DE DESARROLLO</a:t>
            </a:r>
          </a:p>
          <a:p>
            <a:pPr algn="ctr"/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2020 - 2024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10A087E2-5D6A-4FB3-A994-14E582FE359B}"/>
              </a:ext>
            </a:extLst>
          </p:cNvPr>
          <p:cNvGraphicFramePr>
            <a:graphicFrameLocks noGrp="1"/>
          </p:cNvGraphicFramePr>
          <p:nvPr/>
        </p:nvGraphicFramePr>
        <p:xfrm>
          <a:off x="1625851" y="1708032"/>
          <a:ext cx="6060078" cy="13892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62404">
                  <a:extLst>
                    <a:ext uri="{9D8B030D-6E8A-4147-A177-3AD203B41FA5}">
                      <a16:colId xmlns:a16="http://schemas.microsoft.com/office/drawing/2014/main" val="2127606685"/>
                    </a:ext>
                  </a:extLst>
                </a:gridCol>
                <a:gridCol w="3297674">
                  <a:extLst>
                    <a:ext uri="{9D8B030D-6E8A-4147-A177-3AD203B41FA5}">
                      <a16:colId xmlns:a16="http://schemas.microsoft.com/office/drawing/2014/main" val="1223695738"/>
                    </a:ext>
                  </a:extLst>
                </a:gridCol>
              </a:tblGrid>
              <a:tr h="379823"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VIGENCIA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r>
                        <a:rPr lang="es-CO" sz="2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CUMPLIMIENTO</a:t>
                      </a:r>
                      <a:endParaRPr lang="es-CO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1453451"/>
                  </a:ext>
                </a:extLst>
              </a:tr>
              <a:tr h="492572"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dirty="0">
                          <a:latin typeface="Arial" pitchFamily="34" charset="0"/>
                          <a:cs typeface="Arial" pitchFamily="34" charset="0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81,82%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3496872"/>
                  </a:ext>
                </a:extLst>
              </a:tr>
              <a:tr h="516806"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dirty="0">
                          <a:latin typeface="Arial" pitchFamily="34" charset="0"/>
                          <a:cs typeface="Arial" pitchFamily="34" charset="0"/>
                        </a:rPr>
                        <a:t>2021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6153962"/>
                  </a:ext>
                </a:extLst>
              </a:tr>
            </a:tbl>
          </a:graphicData>
        </a:graphic>
      </p:graphicFrame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C9AF458B-3322-99A4-974F-8BC4CEB975F4}"/>
              </a:ext>
            </a:extLst>
          </p:cNvPr>
          <p:cNvGraphicFramePr>
            <a:graphicFrameLocks noGrp="1"/>
          </p:cNvGraphicFramePr>
          <p:nvPr/>
        </p:nvGraphicFramePr>
        <p:xfrm>
          <a:off x="1625851" y="3064576"/>
          <a:ext cx="6060078" cy="5168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62404">
                  <a:extLst>
                    <a:ext uri="{9D8B030D-6E8A-4147-A177-3AD203B41FA5}">
                      <a16:colId xmlns:a16="http://schemas.microsoft.com/office/drawing/2014/main" val="2378470801"/>
                    </a:ext>
                  </a:extLst>
                </a:gridCol>
                <a:gridCol w="3297674">
                  <a:extLst>
                    <a:ext uri="{9D8B030D-6E8A-4147-A177-3AD203B41FA5}">
                      <a16:colId xmlns:a16="http://schemas.microsoft.com/office/drawing/2014/main" val="1201323589"/>
                    </a:ext>
                  </a:extLst>
                </a:gridCol>
              </a:tblGrid>
              <a:tr h="516806"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dirty="0">
                          <a:latin typeface="Arial" pitchFamily="34" charset="0"/>
                          <a:cs typeface="Arial" pitchFamily="34" charset="0"/>
                        </a:rPr>
                        <a:t>2022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9122500"/>
                  </a:ext>
                </a:extLst>
              </a:tr>
            </a:tbl>
          </a:graphicData>
        </a:graphic>
      </p:graphicFrame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E5FFC6B3-C8AC-8B49-CCF1-C9D4637CCA1C}"/>
              </a:ext>
            </a:extLst>
          </p:cNvPr>
          <p:cNvGraphicFramePr>
            <a:graphicFrameLocks noGrp="1"/>
          </p:cNvGraphicFramePr>
          <p:nvPr/>
        </p:nvGraphicFramePr>
        <p:xfrm>
          <a:off x="1625851" y="3581382"/>
          <a:ext cx="6060078" cy="5168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62404">
                  <a:extLst>
                    <a:ext uri="{9D8B030D-6E8A-4147-A177-3AD203B41FA5}">
                      <a16:colId xmlns:a16="http://schemas.microsoft.com/office/drawing/2014/main" val="2378470801"/>
                    </a:ext>
                  </a:extLst>
                </a:gridCol>
                <a:gridCol w="3297674">
                  <a:extLst>
                    <a:ext uri="{9D8B030D-6E8A-4147-A177-3AD203B41FA5}">
                      <a16:colId xmlns:a16="http://schemas.microsoft.com/office/drawing/2014/main" val="1201323589"/>
                    </a:ext>
                  </a:extLst>
                </a:gridCol>
              </a:tblGrid>
              <a:tr h="516806"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dirty="0">
                          <a:latin typeface="Arial" pitchFamily="34" charset="0"/>
                          <a:cs typeface="Arial" pitchFamily="34" charset="0"/>
                        </a:rPr>
                        <a:t>2023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Reporte en Febrero 2024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91225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6915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673331" y="2560321"/>
            <a:ext cx="631529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O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INDICADORES DE DIRECCION Y GERENCIA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s-CO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s-CO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AUTOEVALUACION ACREDITACION EN SALUD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s-CO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s-CO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AUDITORIA PARA EL MEJORAMIENTO DE LA CALIDAD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s-CO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s-CO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PLAN DE DESARROLLO INSTITUCIONAL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endParaRPr lang="es-CO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s-CO" dirty="0"/>
          </a:p>
        </p:txBody>
      </p:sp>
      <p:sp>
        <p:nvSpPr>
          <p:cNvPr id="2" name="CuadroTexto 1"/>
          <p:cNvSpPr txBox="1"/>
          <p:nvPr/>
        </p:nvSpPr>
        <p:spPr>
          <a:xfrm>
            <a:off x="3532909" y="889462"/>
            <a:ext cx="54793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DE GESTION GERENCIAL</a:t>
            </a:r>
          </a:p>
          <a:p>
            <a:pPr algn="ctr"/>
            <a:r>
              <a:rPr lang="es-CO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RESOLUCION 710 DE 2012 Y 408 DE 2018</a:t>
            </a:r>
          </a:p>
        </p:txBody>
      </p:sp>
    </p:spTree>
    <p:extLst>
      <p:ext uri="{BB962C8B-B14F-4D97-AF65-F5344CB8AC3E}">
        <p14:creationId xmlns:p14="http://schemas.microsoft.com/office/powerpoint/2010/main" val="3443342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856210" y="2186247"/>
            <a:ext cx="746615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O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INDICADORES FINANCIEROS  Y ADMINISTRATIVOS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s-CO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s-CO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RIESGO FISCAL Y FINANCIERO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s-CO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EVOLUCION DEL GASTO POR UVR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s-CO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COMPRAS DE MEDICAMENTOS Y DISPOSITIVOS MD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s-CO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DEUDA DE PERSONAL SUPERIORES A 30 DIAS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s-CO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UTILIZACION DE RIPS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s-CO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EQUILIBRIO PRESUPUESTAL CON RECAUDO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s-CO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OPORTUNIDAD REPORTE DE INFORMES A SUPERSALUD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s-CO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OPORTUNIDAD REPORTE DE INFORMES AL MPS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endParaRPr lang="es-CO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s-CO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s-CO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s-CO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s-CO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endParaRPr lang="es-CO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s-CO" dirty="0"/>
          </a:p>
        </p:txBody>
      </p:sp>
      <p:sp>
        <p:nvSpPr>
          <p:cNvPr id="3" name="Rectángulo 2"/>
          <p:cNvSpPr/>
          <p:nvPr/>
        </p:nvSpPr>
        <p:spPr>
          <a:xfrm>
            <a:off x="4397433" y="556953"/>
            <a:ext cx="36991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DE GESTIÓN GERENCIAL</a:t>
            </a:r>
          </a:p>
          <a:p>
            <a:pPr algn="ctr"/>
            <a:r>
              <a:rPr lang="es-CO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RESOLUCIÓN 710 DE 2012 </a:t>
            </a:r>
          </a:p>
          <a:p>
            <a:pPr algn="ctr"/>
            <a:r>
              <a:rPr lang="es-CO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408 DE 2018</a:t>
            </a:r>
          </a:p>
        </p:txBody>
      </p:sp>
    </p:spTree>
    <p:extLst>
      <p:ext uri="{BB962C8B-B14F-4D97-AF65-F5344CB8AC3E}">
        <p14:creationId xmlns:p14="http://schemas.microsoft.com/office/powerpoint/2010/main" val="3443342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872836" y="2680336"/>
            <a:ext cx="744953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O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INDICADORES ASISTENCIALES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s-CO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s-CO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CAPTACION DE GESTANTES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s-CO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CASOS DE SIFILIS CONGENITA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s-CO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ADHERENCIA A LA GUIA DE HTA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s-CO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ADHERENCIA A LA GUIA DE CYD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s-CO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REINGRESO DE PACIENTES POR URGENCIAS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s-CO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OPORTUNIDAD EN CONSULTA DE MEDICINA GENERAL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s-CO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s-CO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s-CO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s-CO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endParaRPr lang="es-CO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s-CO" dirty="0"/>
          </a:p>
        </p:txBody>
      </p:sp>
      <p:sp>
        <p:nvSpPr>
          <p:cNvPr id="3" name="Rectángulo 2"/>
          <p:cNvSpPr/>
          <p:nvPr/>
        </p:nvSpPr>
        <p:spPr>
          <a:xfrm>
            <a:off x="3750366" y="839277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CO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DE GESTIÓN GERENCIAL RESOLUCIÓN 710 DE 2012 </a:t>
            </a:r>
          </a:p>
          <a:p>
            <a:pPr algn="ctr"/>
            <a:r>
              <a:rPr lang="es-CO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408 DE 2018</a:t>
            </a:r>
          </a:p>
        </p:txBody>
      </p:sp>
    </p:spTree>
    <p:extLst>
      <p:ext uri="{BB962C8B-B14F-4D97-AF65-F5344CB8AC3E}">
        <p14:creationId xmlns:p14="http://schemas.microsoft.com/office/powerpoint/2010/main" val="344334212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14904</TotalTime>
  <Words>1674</Words>
  <Application>Microsoft Macintosh PowerPoint</Application>
  <PresentationFormat>Presentación en pantalla (4:3)</PresentationFormat>
  <Paragraphs>763</Paragraphs>
  <Slides>54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54</vt:i4>
      </vt:variant>
    </vt:vector>
  </HeadingPairs>
  <TitlesOfParts>
    <vt:vector size="61" baseType="lpstr">
      <vt:lpstr>Aharoni</vt:lpstr>
      <vt:lpstr>Arial</vt:lpstr>
      <vt:lpstr>Calibri</vt:lpstr>
      <vt:lpstr>Calibri Light</vt:lpstr>
      <vt:lpstr>Kristen ITC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FACTURACION</vt:lpstr>
      <vt:lpstr>FACTURACIÓN  CONTRATOS VIGENCIA 2023 </vt:lpstr>
      <vt:lpstr>NUMERO DE USUARIOS</vt:lpstr>
      <vt:lpstr>UPC CONTRATADA - CÁPITA</vt:lpstr>
      <vt:lpstr> FACTURACION  VACUNACION COVID</vt:lpstr>
      <vt:lpstr>FACTURACIÓN  CAPIACION RÉGIMEN SUBSIDIADO 2023 </vt:lpstr>
      <vt:lpstr>FACTURACIÓN  VIGENCIA 2023</vt:lpstr>
      <vt:lpstr>FACTURACIÓN  VIGENCIA 2023</vt:lpstr>
      <vt:lpstr>Presentación de PowerPoint</vt:lpstr>
      <vt:lpstr>PRESUPUESTO INICIAL Y FINAL </vt:lpstr>
      <vt:lpstr>Presentación de PowerPoint</vt:lpstr>
      <vt:lpstr>GASTOS TOTALES</vt:lpstr>
      <vt:lpstr>OBLIGACIONES</vt:lpstr>
      <vt:lpstr>OBLIGACIONES</vt:lpstr>
      <vt:lpstr>Presentación de PowerPoint</vt:lpstr>
      <vt:lpstr>FACTURACIÓN</vt:lpstr>
      <vt:lpstr>RECAUDO</vt:lpstr>
      <vt:lpstr>INGRESOS</vt:lpstr>
      <vt:lpstr>INGRESOS</vt:lpstr>
      <vt:lpstr>Presentación de PowerPoint</vt:lpstr>
      <vt:lpstr>DEMANDAS PAGADAS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Microsoft Office User</cp:lastModifiedBy>
  <cp:revision>1065</cp:revision>
  <dcterms:created xsi:type="dcterms:W3CDTF">2017-06-21T21:48:15Z</dcterms:created>
  <dcterms:modified xsi:type="dcterms:W3CDTF">2024-01-31T03:45:35Z</dcterms:modified>
</cp:coreProperties>
</file>